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4A113C6-3BF2-4DEA-82DE-AE1FAE04E347}"/>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2AA40873-4D94-4F0B-B73F-C39CFDBB89B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2A22B83A-50B4-4AE4-9C74-F436F880A5C6}"/>
              </a:ext>
            </a:extLst>
          </p:cNvPr>
          <p:cNvSpPr>
            <a:spLocks noGrp="1"/>
          </p:cNvSpPr>
          <p:nvPr>
            <p:ph type="dt" sz="half" idx="10"/>
          </p:nvPr>
        </p:nvSpPr>
        <p:spPr/>
        <p:txBody>
          <a:bodyPr/>
          <a:lstStyle/>
          <a:p>
            <a:fld id="{1559E1B4-DF02-4D0D-A258-62835A1A3B10}" type="datetimeFigureOut">
              <a:rPr lang="es-ES" smtClean="0"/>
              <a:t>27/01/2021</a:t>
            </a:fld>
            <a:endParaRPr lang="es-ES"/>
          </a:p>
        </p:txBody>
      </p:sp>
      <p:sp>
        <p:nvSpPr>
          <p:cNvPr id="5" name="Marcador de pie de página 4">
            <a:extLst>
              <a:ext uri="{FF2B5EF4-FFF2-40B4-BE49-F238E27FC236}">
                <a16:creationId xmlns:a16="http://schemas.microsoft.com/office/drawing/2014/main" id="{BB47AB9D-3F83-491C-929E-C65BCDE4A22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70074D7-7C9D-4A26-BB04-BB7077D3F8E4}"/>
              </a:ext>
            </a:extLst>
          </p:cNvPr>
          <p:cNvSpPr>
            <a:spLocks noGrp="1"/>
          </p:cNvSpPr>
          <p:nvPr>
            <p:ph type="sldNum" sz="quarter" idx="12"/>
          </p:nvPr>
        </p:nvSpPr>
        <p:spPr/>
        <p:txBody>
          <a:bodyPr/>
          <a:lstStyle/>
          <a:p>
            <a:fld id="{72CC0D5B-6738-4360-9E25-1B326F28B13E}" type="slidenum">
              <a:rPr lang="es-ES" smtClean="0"/>
              <a:t>‹Nº›</a:t>
            </a:fld>
            <a:endParaRPr lang="es-ES"/>
          </a:p>
        </p:txBody>
      </p:sp>
    </p:spTree>
    <p:extLst>
      <p:ext uri="{BB962C8B-B14F-4D97-AF65-F5344CB8AC3E}">
        <p14:creationId xmlns:p14="http://schemas.microsoft.com/office/powerpoint/2010/main" val="1057669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705AA7-337C-42E7-BB31-A1E23F226364}"/>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5F7AAF4C-3A2F-4DE9-81B1-89589ADD821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9752D11-FCEB-4784-B31E-86F9059ACF11}"/>
              </a:ext>
            </a:extLst>
          </p:cNvPr>
          <p:cNvSpPr>
            <a:spLocks noGrp="1"/>
          </p:cNvSpPr>
          <p:nvPr>
            <p:ph type="dt" sz="half" idx="10"/>
          </p:nvPr>
        </p:nvSpPr>
        <p:spPr/>
        <p:txBody>
          <a:bodyPr/>
          <a:lstStyle/>
          <a:p>
            <a:fld id="{1559E1B4-DF02-4D0D-A258-62835A1A3B10}" type="datetimeFigureOut">
              <a:rPr lang="es-ES" smtClean="0"/>
              <a:t>27/01/2021</a:t>
            </a:fld>
            <a:endParaRPr lang="es-ES"/>
          </a:p>
        </p:txBody>
      </p:sp>
      <p:sp>
        <p:nvSpPr>
          <p:cNvPr id="5" name="Marcador de pie de página 4">
            <a:extLst>
              <a:ext uri="{FF2B5EF4-FFF2-40B4-BE49-F238E27FC236}">
                <a16:creationId xmlns:a16="http://schemas.microsoft.com/office/drawing/2014/main" id="{405BFBFF-3E98-4704-8628-D0D031786AD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D79D03E-0080-4AFA-970B-A311AEC37243}"/>
              </a:ext>
            </a:extLst>
          </p:cNvPr>
          <p:cNvSpPr>
            <a:spLocks noGrp="1"/>
          </p:cNvSpPr>
          <p:nvPr>
            <p:ph type="sldNum" sz="quarter" idx="12"/>
          </p:nvPr>
        </p:nvSpPr>
        <p:spPr/>
        <p:txBody>
          <a:bodyPr/>
          <a:lstStyle/>
          <a:p>
            <a:fld id="{72CC0D5B-6738-4360-9E25-1B326F28B13E}" type="slidenum">
              <a:rPr lang="es-ES" smtClean="0"/>
              <a:t>‹Nº›</a:t>
            </a:fld>
            <a:endParaRPr lang="es-ES"/>
          </a:p>
        </p:txBody>
      </p:sp>
    </p:spTree>
    <p:extLst>
      <p:ext uri="{BB962C8B-B14F-4D97-AF65-F5344CB8AC3E}">
        <p14:creationId xmlns:p14="http://schemas.microsoft.com/office/powerpoint/2010/main" val="33643440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126B856-3214-4245-A0DE-5E79C95AC01C}"/>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79E724C-616F-4F8A-896A-4CCA4D0C8539}"/>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70A3494-294C-4D16-8F2E-D97A20272A19}"/>
              </a:ext>
            </a:extLst>
          </p:cNvPr>
          <p:cNvSpPr>
            <a:spLocks noGrp="1"/>
          </p:cNvSpPr>
          <p:nvPr>
            <p:ph type="dt" sz="half" idx="10"/>
          </p:nvPr>
        </p:nvSpPr>
        <p:spPr/>
        <p:txBody>
          <a:bodyPr/>
          <a:lstStyle/>
          <a:p>
            <a:fld id="{1559E1B4-DF02-4D0D-A258-62835A1A3B10}" type="datetimeFigureOut">
              <a:rPr lang="es-ES" smtClean="0"/>
              <a:t>27/01/2021</a:t>
            </a:fld>
            <a:endParaRPr lang="es-ES"/>
          </a:p>
        </p:txBody>
      </p:sp>
      <p:sp>
        <p:nvSpPr>
          <p:cNvPr id="5" name="Marcador de pie de página 4">
            <a:extLst>
              <a:ext uri="{FF2B5EF4-FFF2-40B4-BE49-F238E27FC236}">
                <a16:creationId xmlns:a16="http://schemas.microsoft.com/office/drawing/2014/main" id="{B277F522-6CA3-46F2-B183-6566F1358BC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DFF987B-BB4D-4BB8-A756-38B1131A131E}"/>
              </a:ext>
            </a:extLst>
          </p:cNvPr>
          <p:cNvSpPr>
            <a:spLocks noGrp="1"/>
          </p:cNvSpPr>
          <p:nvPr>
            <p:ph type="sldNum" sz="quarter" idx="12"/>
          </p:nvPr>
        </p:nvSpPr>
        <p:spPr/>
        <p:txBody>
          <a:bodyPr/>
          <a:lstStyle/>
          <a:p>
            <a:fld id="{72CC0D5B-6738-4360-9E25-1B326F28B13E}" type="slidenum">
              <a:rPr lang="es-ES" smtClean="0"/>
              <a:t>‹Nº›</a:t>
            </a:fld>
            <a:endParaRPr lang="es-ES"/>
          </a:p>
        </p:txBody>
      </p:sp>
    </p:spTree>
    <p:extLst>
      <p:ext uri="{BB962C8B-B14F-4D97-AF65-F5344CB8AC3E}">
        <p14:creationId xmlns:p14="http://schemas.microsoft.com/office/powerpoint/2010/main" val="1260136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C8D4D90-672E-4C4E-B2EE-09E5DE207A9B}"/>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CFBC65B-F46F-49F0-9819-FA1FC59DAF19}"/>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9252A82-A55E-430E-A68F-20765EDB7EB2}"/>
              </a:ext>
            </a:extLst>
          </p:cNvPr>
          <p:cNvSpPr>
            <a:spLocks noGrp="1"/>
          </p:cNvSpPr>
          <p:nvPr>
            <p:ph type="dt" sz="half" idx="10"/>
          </p:nvPr>
        </p:nvSpPr>
        <p:spPr/>
        <p:txBody>
          <a:bodyPr/>
          <a:lstStyle/>
          <a:p>
            <a:fld id="{1559E1B4-DF02-4D0D-A258-62835A1A3B10}" type="datetimeFigureOut">
              <a:rPr lang="es-ES" smtClean="0"/>
              <a:t>27/01/2021</a:t>
            </a:fld>
            <a:endParaRPr lang="es-ES"/>
          </a:p>
        </p:txBody>
      </p:sp>
      <p:sp>
        <p:nvSpPr>
          <p:cNvPr id="5" name="Marcador de pie de página 4">
            <a:extLst>
              <a:ext uri="{FF2B5EF4-FFF2-40B4-BE49-F238E27FC236}">
                <a16:creationId xmlns:a16="http://schemas.microsoft.com/office/drawing/2014/main" id="{470CE5D0-0098-4BA4-A290-0C664F9B9B4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CEA3975-F6D7-4B3E-8311-80F2323E9BE3}"/>
              </a:ext>
            </a:extLst>
          </p:cNvPr>
          <p:cNvSpPr>
            <a:spLocks noGrp="1"/>
          </p:cNvSpPr>
          <p:nvPr>
            <p:ph type="sldNum" sz="quarter" idx="12"/>
          </p:nvPr>
        </p:nvSpPr>
        <p:spPr/>
        <p:txBody>
          <a:bodyPr/>
          <a:lstStyle/>
          <a:p>
            <a:fld id="{72CC0D5B-6738-4360-9E25-1B326F28B13E}" type="slidenum">
              <a:rPr lang="es-ES" smtClean="0"/>
              <a:t>‹Nº›</a:t>
            </a:fld>
            <a:endParaRPr lang="es-ES"/>
          </a:p>
        </p:txBody>
      </p:sp>
    </p:spTree>
    <p:extLst>
      <p:ext uri="{BB962C8B-B14F-4D97-AF65-F5344CB8AC3E}">
        <p14:creationId xmlns:p14="http://schemas.microsoft.com/office/powerpoint/2010/main" val="3448966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C5B3D0-BB01-48D0-A334-4798B20CBE10}"/>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0D6DD63F-B98C-4D18-99D8-57181ABF347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1FD05275-1642-4E5C-8A84-E4F742ADFE2D}"/>
              </a:ext>
            </a:extLst>
          </p:cNvPr>
          <p:cNvSpPr>
            <a:spLocks noGrp="1"/>
          </p:cNvSpPr>
          <p:nvPr>
            <p:ph type="dt" sz="half" idx="10"/>
          </p:nvPr>
        </p:nvSpPr>
        <p:spPr/>
        <p:txBody>
          <a:bodyPr/>
          <a:lstStyle/>
          <a:p>
            <a:fld id="{1559E1B4-DF02-4D0D-A258-62835A1A3B10}" type="datetimeFigureOut">
              <a:rPr lang="es-ES" smtClean="0"/>
              <a:t>27/01/2021</a:t>
            </a:fld>
            <a:endParaRPr lang="es-ES"/>
          </a:p>
        </p:txBody>
      </p:sp>
      <p:sp>
        <p:nvSpPr>
          <p:cNvPr id="5" name="Marcador de pie de página 4">
            <a:extLst>
              <a:ext uri="{FF2B5EF4-FFF2-40B4-BE49-F238E27FC236}">
                <a16:creationId xmlns:a16="http://schemas.microsoft.com/office/drawing/2014/main" id="{37C68AE1-A375-4A2B-BAEE-C1B1A7F6C7E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1EE3904-3F04-4006-99C6-E51CCF9A319D}"/>
              </a:ext>
            </a:extLst>
          </p:cNvPr>
          <p:cNvSpPr>
            <a:spLocks noGrp="1"/>
          </p:cNvSpPr>
          <p:nvPr>
            <p:ph type="sldNum" sz="quarter" idx="12"/>
          </p:nvPr>
        </p:nvSpPr>
        <p:spPr/>
        <p:txBody>
          <a:bodyPr/>
          <a:lstStyle/>
          <a:p>
            <a:fld id="{72CC0D5B-6738-4360-9E25-1B326F28B13E}" type="slidenum">
              <a:rPr lang="es-ES" smtClean="0"/>
              <a:t>‹Nº›</a:t>
            </a:fld>
            <a:endParaRPr lang="es-ES"/>
          </a:p>
        </p:txBody>
      </p:sp>
    </p:spTree>
    <p:extLst>
      <p:ext uri="{BB962C8B-B14F-4D97-AF65-F5344CB8AC3E}">
        <p14:creationId xmlns:p14="http://schemas.microsoft.com/office/powerpoint/2010/main" val="3630493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9D4B1C-DDD4-434F-8C45-C6DCB23D52B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98C1B89-56B6-44CB-A44A-E9F82C2ACAE5}"/>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8F103AEC-EA20-4F19-9940-63996B9C3C5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9B484AD5-7EB3-49E3-A87D-6EEB1E9CFB22}"/>
              </a:ext>
            </a:extLst>
          </p:cNvPr>
          <p:cNvSpPr>
            <a:spLocks noGrp="1"/>
          </p:cNvSpPr>
          <p:nvPr>
            <p:ph type="dt" sz="half" idx="10"/>
          </p:nvPr>
        </p:nvSpPr>
        <p:spPr/>
        <p:txBody>
          <a:bodyPr/>
          <a:lstStyle/>
          <a:p>
            <a:fld id="{1559E1B4-DF02-4D0D-A258-62835A1A3B10}" type="datetimeFigureOut">
              <a:rPr lang="es-ES" smtClean="0"/>
              <a:t>27/01/2021</a:t>
            </a:fld>
            <a:endParaRPr lang="es-ES"/>
          </a:p>
        </p:txBody>
      </p:sp>
      <p:sp>
        <p:nvSpPr>
          <p:cNvPr id="6" name="Marcador de pie de página 5">
            <a:extLst>
              <a:ext uri="{FF2B5EF4-FFF2-40B4-BE49-F238E27FC236}">
                <a16:creationId xmlns:a16="http://schemas.microsoft.com/office/drawing/2014/main" id="{B84537D0-3AE1-44B0-9BE2-8F21776C6048}"/>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C6571C6-ED7C-4F53-8A94-4CF290FB6604}"/>
              </a:ext>
            </a:extLst>
          </p:cNvPr>
          <p:cNvSpPr>
            <a:spLocks noGrp="1"/>
          </p:cNvSpPr>
          <p:nvPr>
            <p:ph type="sldNum" sz="quarter" idx="12"/>
          </p:nvPr>
        </p:nvSpPr>
        <p:spPr/>
        <p:txBody>
          <a:bodyPr/>
          <a:lstStyle/>
          <a:p>
            <a:fld id="{72CC0D5B-6738-4360-9E25-1B326F28B13E}" type="slidenum">
              <a:rPr lang="es-ES" smtClean="0"/>
              <a:t>‹Nº›</a:t>
            </a:fld>
            <a:endParaRPr lang="es-ES"/>
          </a:p>
        </p:txBody>
      </p:sp>
    </p:spTree>
    <p:extLst>
      <p:ext uri="{BB962C8B-B14F-4D97-AF65-F5344CB8AC3E}">
        <p14:creationId xmlns:p14="http://schemas.microsoft.com/office/powerpoint/2010/main" val="24186103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BCABB8-8D57-443A-94A7-47B65EBD364A}"/>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2CA9CB4-34E0-40BC-AEAB-272BD3DEF1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E781F4E7-0438-490E-AB3A-D2D76FEA4505}"/>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DBBA4FFB-5399-4B55-945A-C0F7468E486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E7A25011-26AE-407F-B62F-49BAAFA55430}"/>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4436FBB-9565-4FC3-9FCE-25DECC7DEB16}"/>
              </a:ext>
            </a:extLst>
          </p:cNvPr>
          <p:cNvSpPr>
            <a:spLocks noGrp="1"/>
          </p:cNvSpPr>
          <p:nvPr>
            <p:ph type="dt" sz="half" idx="10"/>
          </p:nvPr>
        </p:nvSpPr>
        <p:spPr/>
        <p:txBody>
          <a:bodyPr/>
          <a:lstStyle/>
          <a:p>
            <a:fld id="{1559E1B4-DF02-4D0D-A258-62835A1A3B10}" type="datetimeFigureOut">
              <a:rPr lang="es-ES" smtClean="0"/>
              <a:t>27/01/2021</a:t>
            </a:fld>
            <a:endParaRPr lang="es-ES"/>
          </a:p>
        </p:txBody>
      </p:sp>
      <p:sp>
        <p:nvSpPr>
          <p:cNvPr id="8" name="Marcador de pie de página 7">
            <a:extLst>
              <a:ext uri="{FF2B5EF4-FFF2-40B4-BE49-F238E27FC236}">
                <a16:creationId xmlns:a16="http://schemas.microsoft.com/office/drawing/2014/main" id="{DAA922AD-5BE3-4411-AA6D-A8563ACAAD64}"/>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DAF0A050-03D8-40E0-9BC7-D7672C2C86E8}"/>
              </a:ext>
            </a:extLst>
          </p:cNvPr>
          <p:cNvSpPr>
            <a:spLocks noGrp="1"/>
          </p:cNvSpPr>
          <p:nvPr>
            <p:ph type="sldNum" sz="quarter" idx="12"/>
          </p:nvPr>
        </p:nvSpPr>
        <p:spPr/>
        <p:txBody>
          <a:bodyPr/>
          <a:lstStyle/>
          <a:p>
            <a:fld id="{72CC0D5B-6738-4360-9E25-1B326F28B13E}" type="slidenum">
              <a:rPr lang="es-ES" smtClean="0"/>
              <a:t>‹Nº›</a:t>
            </a:fld>
            <a:endParaRPr lang="es-ES"/>
          </a:p>
        </p:txBody>
      </p:sp>
    </p:spTree>
    <p:extLst>
      <p:ext uri="{BB962C8B-B14F-4D97-AF65-F5344CB8AC3E}">
        <p14:creationId xmlns:p14="http://schemas.microsoft.com/office/powerpoint/2010/main" val="529743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9178A10-B345-4089-980F-F1D43F0FBDDB}"/>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460112ED-1C5F-49B9-8E1E-F98A9F747329}"/>
              </a:ext>
            </a:extLst>
          </p:cNvPr>
          <p:cNvSpPr>
            <a:spLocks noGrp="1"/>
          </p:cNvSpPr>
          <p:nvPr>
            <p:ph type="dt" sz="half" idx="10"/>
          </p:nvPr>
        </p:nvSpPr>
        <p:spPr/>
        <p:txBody>
          <a:bodyPr/>
          <a:lstStyle/>
          <a:p>
            <a:fld id="{1559E1B4-DF02-4D0D-A258-62835A1A3B10}" type="datetimeFigureOut">
              <a:rPr lang="es-ES" smtClean="0"/>
              <a:t>27/01/2021</a:t>
            </a:fld>
            <a:endParaRPr lang="es-ES"/>
          </a:p>
        </p:txBody>
      </p:sp>
      <p:sp>
        <p:nvSpPr>
          <p:cNvPr id="4" name="Marcador de pie de página 3">
            <a:extLst>
              <a:ext uri="{FF2B5EF4-FFF2-40B4-BE49-F238E27FC236}">
                <a16:creationId xmlns:a16="http://schemas.microsoft.com/office/drawing/2014/main" id="{A9C3D1B6-B4B6-498F-9008-393B6234FD5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A9F0048D-4EBD-4584-97DB-44C800C37D68}"/>
              </a:ext>
            </a:extLst>
          </p:cNvPr>
          <p:cNvSpPr>
            <a:spLocks noGrp="1"/>
          </p:cNvSpPr>
          <p:nvPr>
            <p:ph type="sldNum" sz="quarter" idx="12"/>
          </p:nvPr>
        </p:nvSpPr>
        <p:spPr/>
        <p:txBody>
          <a:bodyPr/>
          <a:lstStyle/>
          <a:p>
            <a:fld id="{72CC0D5B-6738-4360-9E25-1B326F28B13E}" type="slidenum">
              <a:rPr lang="es-ES" smtClean="0"/>
              <a:t>‹Nº›</a:t>
            </a:fld>
            <a:endParaRPr lang="es-ES"/>
          </a:p>
        </p:txBody>
      </p:sp>
    </p:spTree>
    <p:extLst>
      <p:ext uri="{BB962C8B-B14F-4D97-AF65-F5344CB8AC3E}">
        <p14:creationId xmlns:p14="http://schemas.microsoft.com/office/powerpoint/2010/main" val="24532316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0F63FD56-DD6C-46AA-B41E-9A4A39E3F811}"/>
              </a:ext>
            </a:extLst>
          </p:cNvPr>
          <p:cNvSpPr>
            <a:spLocks noGrp="1"/>
          </p:cNvSpPr>
          <p:nvPr>
            <p:ph type="dt" sz="half" idx="10"/>
          </p:nvPr>
        </p:nvSpPr>
        <p:spPr/>
        <p:txBody>
          <a:bodyPr/>
          <a:lstStyle/>
          <a:p>
            <a:fld id="{1559E1B4-DF02-4D0D-A258-62835A1A3B10}" type="datetimeFigureOut">
              <a:rPr lang="es-ES" smtClean="0"/>
              <a:t>27/01/2021</a:t>
            </a:fld>
            <a:endParaRPr lang="es-ES"/>
          </a:p>
        </p:txBody>
      </p:sp>
      <p:sp>
        <p:nvSpPr>
          <p:cNvPr id="3" name="Marcador de pie de página 2">
            <a:extLst>
              <a:ext uri="{FF2B5EF4-FFF2-40B4-BE49-F238E27FC236}">
                <a16:creationId xmlns:a16="http://schemas.microsoft.com/office/drawing/2014/main" id="{89D5C834-066E-4271-A63F-786356C3EDC5}"/>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17A4775E-DCD6-4CB8-9956-DD9838A3764D}"/>
              </a:ext>
            </a:extLst>
          </p:cNvPr>
          <p:cNvSpPr>
            <a:spLocks noGrp="1"/>
          </p:cNvSpPr>
          <p:nvPr>
            <p:ph type="sldNum" sz="quarter" idx="12"/>
          </p:nvPr>
        </p:nvSpPr>
        <p:spPr/>
        <p:txBody>
          <a:bodyPr/>
          <a:lstStyle/>
          <a:p>
            <a:fld id="{72CC0D5B-6738-4360-9E25-1B326F28B13E}" type="slidenum">
              <a:rPr lang="es-ES" smtClean="0"/>
              <a:t>‹Nº›</a:t>
            </a:fld>
            <a:endParaRPr lang="es-ES"/>
          </a:p>
        </p:txBody>
      </p:sp>
    </p:spTree>
    <p:extLst>
      <p:ext uri="{BB962C8B-B14F-4D97-AF65-F5344CB8AC3E}">
        <p14:creationId xmlns:p14="http://schemas.microsoft.com/office/powerpoint/2010/main" val="19470076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D0DF9C3-6F3E-4BF8-A468-38912FEEBA0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70C7E3F-5D2C-400E-899F-84C029E4BE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2BA2E17A-18B0-4BD0-97F7-831D1B2DE6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0355AC8-DA32-459A-84D1-3141AB920CD2}"/>
              </a:ext>
            </a:extLst>
          </p:cNvPr>
          <p:cNvSpPr>
            <a:spLocks noGrp="1"/>
          </p:cNvSpPr>
          <p:nvPr>
            <p:ph type="dt" sz="half" idx="10"/>
          </p:nvPr>
        </p:nvSpPr>
        <p:spPr/>
        <p:txBody>
          <a:bodyPr/>
          <a:lstStyle/>
          <a:p>
            <a:fld id="{1559E1B4-DF02-4D0D-A258-62835A1A3B10}" type="datetimeFigureOut">
              <a:rPr lang="es-ES" smtClean="0"/>
              <a:t>27/01/2021</a:t>
            </a:fld>
            <a:endParaRPr lang="es-ES"/>
          </a:p>
        </p:txBody>
      </p:sp>
      <p:sp>
        <p:nvSpPr>
          <p:cNvPr id="6" name="Marcador de pie de página 5">
            <a:extLst>
              <a:ext uri="{FF2B5EF4-FFF2-40B4-BE49-F238E27FC236}">
                <a16:creationId xmlns:a16="http://schemas.microsoft.com/office/drawing/2014/main" id="{F44A2FCF-A53F-4B07-8745-80DA86BAC3DF}"/>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A7AD0ED-A816-4DE2-B867-0593D05BA58C}"/>
              </a:ext>
            </a:extLst>
          </p:cNvPr>
          <p:cNvSpPr>
            <a:spLocks noGrp="1"/>
          </p:cNvSpPr>
          <p:nvPr>
            <p:ph type="sldNum" sz="quarter" idx="12"/>
          </p:nvPr>
        </p:nvSpPr>
        <p:spPr/>
        <p:txBody>
          <a:bodyPr/>
          <a:lstStyle/>
          <a:p>
            <a:fld id="{72CC0D5B-6738-4360-9E25-1B326F28B13E}" type="slidenum">
              <a:rPr lang="es-ES" smtClean="0"/>
              <a:t>‹Nº›</a:t>
            </a:fld>
            <a:endParaRPr lang="es-ES"/>
          </a:p>
        </p:txBody>
      </p:sp>
    </p:spTree>
    <p:extLst>
      <p:ext uri="{BB962C8B-B14F-4D97-AF65-F5344CB8AC3E}">
        <p14:creationId xmlns:p14="http://schemas.microsoft.com/office/powerpoint/2010/main" val="1892390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4A8E8B-A788-4163-838B-807D22BD3BE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9AB43A5-DFE0-4D4A-A64A-A9652C331A2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6266991C-58C7-4716-BE6A-DF6ECF7C16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3676C6B-0671-4B86-92F3-7769CDECE9F0}"/>
              </a:ext>
            </a:extLst>
          </p:cNvPr>
          <p:cNvSpPr>
            <a:spLocks noGrp="1"/>
          </p:cNvSpPr>
          <p:nvPr>
            <p:ph type="dt" sz="half" idx="10"/>
          </p:nvPr>
        </p:nvSpPr>
        <p:spPr/>
        <p:txBody>
          <a:bodyPr/>
          <a:lstStyle/>
          <a:p>
            <a:fld id="{1559E1B4-DF02-4D0D-A258-62835A1A3B10}" type="datetimeFigureOut">
              <a:rPr lang="es-ES" smtClean="0"/>
              <a:t>27/01/2021</a:t>
            </a:fld>
            <a:endParaRPr lang="es-ES"/>
          </a:p>
        </p:txBody>
      </p:sp>
      <p:sp>
        <p:nvSpPr>
          <p:cNvPr id="6" name="Marcador de pie de página 5">
            <a:extLst>
              <a:ext uri="{FF2B5EF4-FFF2-40B4-BE49-F238E27FC236}">
                <a16:creationId xmlns:a16="http://schemas.microsoft.com/office/drawing/2014/main" id="{37DA0C4F-7982-41D1-BE50-DF90E9E2EE68}"/>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A297D82E-EFA1-4213-8AD6-5FE9DFC55916}"/>
              </a:ext>
            </a:extLst>
          </p:cNvPr>
          <p:cNvSpPr>
            <a:spLocks noGrp="1"/>
          </p:cNvSpPr>
          <p:nvPr>
            <p:ph type="sldNum" sz="quarter" idx="12"/>
          </p:nvPr>
        </p:nvSpPr>
        <p:spPr/>
        <p:txBody>
          <a:bodyPr/>
          <a:lstStyle/>
          <a:p>
            <a:fld id="{72CC0D5B-6738-4360-9E25-1B326F28B13E}" type="slidenum">
              <a:rPr lang="es-ES" smtClean="0"/>
              <a:t>‹Nº›</a:t>
            </a:fld>
            <a:endParaRPr lang="es-ES"/>
          </a:p>
        </p:txBody>
      </p:sp>
    </p:spTree>
    <p:extLst>
      <p:ext uri="{BB962C8B-B14F-4D97-AF65-F5344CB8AC3E}">
        <p14:creationId xmlns:p14="http://schemas.microsoft.com/office/powerpoint/2010/main" val="14742702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3C0A4808-D1C1-4BA3-BC7A-EB40AB08F34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0E3C650D-5667-4904-B7C6-49C0B8EC14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5318100-0013-4046-89BC-A4CB596FA1F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59E1B4-DF02-4D0D-A258-62835A1A3B10}" type="datetimeFigureOut">
              <a:rPr lang="es-ES" smtClean="0"/>
              <a:t>27/01/2021</a:t>
            </a:fld>
            <a:endParaRPr lang="es-ES"/>
          </a:p>
        </p:txBody>
      </p:sp>
      <p:sp>
        <p:nvSpPr>
          <p:cNvPr id="5" name="Marcador de pie de página 4">
            <a:extLst>
              <a:ext uri="{FF2B5EF4-FFF2-40B4-BE49-F238E27FC236}">
                <a16:creationId xmlns:a16="http://schemas.microsoft.com/office/drawing/2014/main" id="{ADD69431-73F6-41DA-AE7A-55E988147A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795AA3FB-59C5-4978-A804-8BB024A258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CC0D5B-6738-4360-9E25-1B326F28B13E}" type="slidenum">
              <a:rPr lang="es-ES" smtClean="0"/>
              <a:t>‹Nº›</a:t>
            </a:fld>
            <a:endParaRPr lang="es-ES"/>
          </a:p>
        </p:txBody>
      </p:sp>
    </p:spTree>
    <p:extLst>
      <p:ext uri="{BB962C8B-B14F-4D97-AF65-F5344CB8AC3E}">
        <p14:creationId xmlns:p14="http://schemas.microsoft.com/office/powerpoint/2010/main" val="41665479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8">
            <a:extLst>
              <a:ext uri="{FF2B5EF4-FFF2-40B4-BE49-F238E27FC236}">
                <a16:creationId xmlns:a16="http://schemas.microsoft.com/office/drawing/2014/main" id="{CE4E6DAD-5B1D-4CE1-8AFB-FEAFE55FDC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86863" y="204788"/>
            <a:ext cx="2763837"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magine 2">
            <a:extLst>
              <a:ext uri="{FF2B5EF4-FFF2-40B4-BE49-F238E27FC236}">
                <a16:creationId xmlns:a16="http://schemas.microsoft.com/office/drawing/2014/main" id="{024C462D-4E7D-41C6-898A-337D20DBE1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638" y="225425"/>
            <a:ext cx="6096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magine 4">
            <a:extLst>
              <a:ext uri="{FF2B5EF4-FFF2-40B4-BE49-F238E27FC236}">
                <a16:creationId xmlns:a16="http://schemas.microsoft.com/office/drawing/2014/main" id="{27300E43-2B38-4094-AEBB-E1C98AE01A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073525"/>
            <a:ext cx="12192000" cy="284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asellaDiTesto 1">
            <a:extLst>
              <a:ext uri="{FF2B5EF4-FFF2-40B4-BE49-F238E27FC236}">
                <a16:creationId xmlns:a16="http://schemas.microsoft.com/office/drawing/2014/main" id="{4CD4BCAC-8E89-4E22-913F-C8EDBB49E475}"/>
              </a:ext>
            </a:extLst>
          </p:cNvPr>
          <p:cNvSpPr txBox="1">
            <a:spLocks noChangeArrowheads="1"/>
          </p:cNvSpPr>
          <p:nvPr/>
        </p:nvSpPr>
        <p:spPr bwMode="auto">
          <a:xfrm>
            <a:off x="1903413" y="2092325"/>
            <a:ext cx="9188450" cy="1461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aleway Light" pitchFamily="34" charset="0"/>
              </a:defRPr>
            </a:lvl1pPr>
            <a:lvl2pPr marL="742950" indent="-285750">
              <a:defRPr>
                <a:solidFill>
                  <a:schemeClr val="tx1"/>
                </a:solidFill>
                <a:latin typeface="Raleway Light" pitchFamily="34" charset="0"/>
              </a:defRPr>
            </a:lvl2pPr>
            <a:lvl3pPr marL="1143000" indent="-228600">
              <a:defRPr>
                <a:solidFill>
                  <a:schemeClr val="tx1"/>
                </a:solidFill>
                <a:latin typeface="Raleway Light" pitchFamily="34" charset="0"/>
              </a:defRPr>
            </a:lvl3pPr>
            <a:lvl4pPr marL="1600200" indent="-228600">
              <a:defRPr>
                <a:solidFill>
                  <a:schemeClr val="tx1"/>
                </a:solidFill>
                <a:latin typeface="Raleway Light" pitchFamily="34" charset="0"/>
              </a:defRPr>
            </a:lvl4pPr>
            <a:lvl5pPr marL="2057400" indent="-228600">
              <a:defRPr>
                <a:solidFill>
                  <a:schemeClr val="tx1"/>
                </a:solidFill>
                <a:latin typeface="Raleway Light" pitchFamily="34" charset="0"/>
              </a:defRPr>
            </a:lvl5pPr>
            <a:lvl6pPr marL="2514600" indent="-228600" eaLnBrk="0" fontAlgn="base" hangingPunct="0">
              <a:spcBef>
                <a:spcPct val="0"/>
              </a:spcBef>
              <a:spcAft>
                <a:spcPct val="0"/>
              </a:spcAft>
              <a:defRPr>
                <a:solidFill>
                  <a:schemeClr val="tx1"/>
                </a:solidFill>
                <a:latin typeface="Raleway Light" pitchFamily="34" charset="0"/>
              </a:defRPr>
            </a:lvl6pPr>
            <a:lvl7pPr marL="2971800" indent="-228600" eaLnBrk="0" fontAlgn="base" hangingPunct="0">
              <a:spcBef>
                <a:spcPct val="0"/>
              </a:spcBef>
              <a:spcAft>
                <a:spcPct val="0"/>
              </a:spcAft>
              <a:defRPr>
                <a:solidFill>
                  <a:schemeClr val="tx1"/>
                </a:solidFill>
                <a:latin typeface="Raleway Light" pitchFamily="34" charset="0"/>
              </a:defRPr>
            </a:lvl7pPr>
            <a:lvl8pPr marL="3429000" indent="-228600" eaLnBrk="0" fontAlgn="base" hangingPunct="0">
              <a:spcBef>
                <a:spcPct val="0"/>
              </a:spcBef>
              <a:spcAft>
                <a:spcPct val="0"/>
              </a:spcAft>
              <a:defRPr>
                <a:solidFill>
                  <a:schemeClr val="tx1"/>
                </a:solidFill>
                <a:latin typeface="Raleway Light" pitchFamily="34" charset="0"/>
              </a:defRPr>
            </a:lvl8pPr>
            <a:lvl9pPr marL="3886200" indent="-228600" eaLnBrk="0" fontAlgn="base" hangingPunct="0">
              <a:spcBef>
                <a:spcPct val="0"/>
              </a:spcBef>
              <a:spcAft>
                <a:spcPct val="0"/>
              </a:spcAft>
              <a:defRPr>
                <a:solidFill>
                  <a:schemeClr val="tx1"/>
                </a:solidFill>
                <a:latin typeface="Raleway Light" pitchFamily="34" charset="0"/>
              </a:defRPr>
            </a:lvl9pPr>
          </a:lstStyle>
          <a:p>
            <a:pPr algn="ctr">
              <a:lnSpc>
                <a:spcPct val="115000"/>
              </a:lnSpc>
              <a:spcAft>
                <a:spcPts val="1000"/>
              </a:spcAft>
            </a:pPr>
            <a:r>
              <a:rPr lang="en-US" altLang="it-IT" sz="4000" dirty="0">
                <a:latin typeface="Arial Rounded MT Bold" panose="020F0704030504030204" pitchFamily="34" charset="0"/>
                <a:ea typeface="Calibri" panose="020F0502020204030204" pitchFamily="34" charset="0"/>
                <a:cs typeface="Arial" panose="020B0604020202020204" pitchFamily="34" charset="0"/>
              </a:rPr>
              <a:t>Marco de </a:t>
            </a:r>
            <a:r>
              <a:rPr lang="en-US" altLang="it-IT" sz="4000" dirty="0" err="1">
                <a:latin typeface="Arial Rounded MT Bold" panose="020F0704030504030204" pitchFamily="34" charset="0"/>
                <a:ea typeface="Calibri" panose="020F0502020204030204" pitchFamily="34" charset="0"/>
                <a:cs typeface="Arial" panose="020B0604020202020204" pitchFamily="34" charset="0"/>
              </a:rPr>
              <a:t>Emprendimiento</a:t>
            </a:r>
            <a:r>
              <a:rPr lang="en-US" altLang="it-IT" sz="4000" dirty="0">
                <a:latin typeface="Arial Rounded MT Bold" panose="020F0704030504030204" pitchFamily="34" charset="0"/>
                <a:ea typeface="Calibri" panose="020F0502020204030204" pitchFamily="34" charset="0"/>
                <a:cs typeface="Arial" panose="020B0604020202020204" pitchFamily="34" charset="0"/>
              </a:rPr>
              <a:t> Cultural </a:t>
            </a:r>
            <a:r>
              <a:rPr lang="en-US" altLang="it-IT" sz="4000" dirty="0" err="1">
                <a:latin typeface="Arial Rounded MT Bold" panose="020F0704030504030204" pitchFamily="34" charset="0"/>
                <a:ea typeface="Calibri" panose="020F0502020204030204" pitchFamily="34" charset="0"/>
                <a:cs typeface="Arial" panose="020B0604020202020204" pitchFamily="34" charset="0"/>
              </a:rPr>
              <a:t>en</a:t>
            </a:r>
            <a:r>
              <a:rPr lang="en-US" altLang="it-IT" sz="4000" dirty="0">
                <a:latin typeface="Arial Rounded MT Bold" panose="020F0704030504030204" pitchFamily="34" charset="0"/>
                <a:ea typeface="Calibri" panose="020F0502020204030204" pitchFamily="34" charset="0"/>
                <a:cs typeface="Arial" panose="020B0604020202020204" pitchFamily="34" charset="0"/>
              </a:rPr>
              <a:t>  Europa </a:t>
            </a:r>
            <a:endParaRPr lang="it-IT" altLang="it-IT" sz="4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CasellaDiTesto 5">
            <a:extLst>
              <a:ext uri="{FF2B5EF4-FFF2-40B4-BE49-F238E27FC236}">
                <a16:creationId xmlns:a16="http://schemas.microsoft.com/office/drawing/2014/main" id="{3D1F7904-7C62-47EA-B131-7D2E60F8D926}"/>
              </a:ext>
            </a:extLst>
          </p:cNvPr>
          <p:cNvSpPr txBox="1">
            <a:spLocks noChangeArrowheads="1"/>
          </p:cNvSpPr>
          <p:nvPr/>
        </p:nvSpPr>
        <p:spPr bwMode="auto">
          <a:xfrm>
            <a:off x="9209088" y="892175"/>
            <a:ext cx="25812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aleway Light" pitchFamily="34" charset="0"/>
              </a:defRPr>
            </a:lvl1pPr>
            <a:lvl2pPr marL="742950" indent="-285750">
              <a:defRPr>
                <a:solidFill>
                  <a:schemeClr val="tx1"/>
                </a:solidFill>
                <a:latin typeface="Raleway Light" pitchFamily="34" charset="0"/>
              </a:defRPr>
            </a:lvl2pPr>
            <a:lvl3pPr marL="1143000" indent="-228600">
              <a:defRPr>
                <a:solidFill>
                  <a:schemeClr val="tx1"/>
                </a:solidFill>
                <a:latin typeface="Raleway Light" pitchFamily="34" charset="0"/>
              </a:defRPr>
            </a:lvl3pPr>
            <a:lvl4pPr marL="1600200" indent="-228600">
              <a:defRPr>
                <a:solidFill>
                  <a:schemeClr val="tx1"/>
                </a:solidFill>
                <a:latin typeface="Raleway Light" pitchFamily="34" charset="0"/>
              </a:defRPr>
            </a:lvl4pPr>
            <a:lvl5pPr marL="2057400" indent="-228600">
              <a:defRPr>
                <a:solidFill>
                  <a:schemeClr val="tx1"/>
                </a:solidFill>
                <a:latin typeface="Raleway Light" pitchFamily="34" charset="0"/>
              </a:defRPr>
            </a:lvl5pPr>
            <a:lvl6pPr marL="2514600" indent="-228600" eaLnBrk="0" fontAlgn="base" hangingPunct="0">
              <a:spcBef>
                <a:spcPct val="0"/>
              </a:spcBef>
              <a:spcAft>
                <a:spcPct val="0"/>
              </a:spcAft>
              <a:defRPr>
                <a:solidFill>
                  <a:schemeClr val="tx1"/>
                </a:solidFill>
                <a:latin typeface="Raleway Light" pitchFamily="34" charset="0"/>
              </a:defRPr>
            </a:lvl6pPr>
            <a:lvl7pPr marL="2971800" indent="-228600" eaLnBrk="0" fontAlgn="base" hangingPunct="0">
              <a:spcBef>
                <a:spcPct val="0"/>
              </a:spcBef>
              <a:spcAft>
                <a:spcPct val="0"/>
              </a:spcAft>
              <a:defRPr>
                <a:solidFill>
                  <a:schemeClr val="tx1"/>
                </a:solidFill>
                <a:latin typeface="Raleway Light" pitchFamily="34" charset="0"/>
              </a:defRPr>
            </a:lvl7pPr>
            <a:lvl8pPr marL="3429000" indent="-228600" eaLnBrk="0" fontAlgn="base" hangingPunct="0">
              <a:spcBef>
                <a:spcPct val="0"/>
              </a:spcBef>
              <a:spcAft>
                <a:spcPct val="0"/>
              </a:spcAft>
              <a:defRPr>
                <a:solidFill>
                  <a:schemeClr val="tx1"/>
                </a:solidFill>
                <a:latin typeface="Raleway Light" pitchFamily="34" charset="0"/>
              </a:defRPr>
            </a:lvl8pPr>
            <a:lvl9pPr marL="3886200" indent="-228600" eaLnBrk="0" fontAlgn="base" hangingPunct="0">
              <a:spcBef>
                <a:spcPct val="0"/>
              </a:spcBef>
              <a:spcAft>
                <a:spcPct val="0"/>
              </a:spcAft>
              <a:defRPr>
                <a:solidFill>
                  <a:schemeClr val="tx1"/>
                </a:solidFill>
                <a:latin typeface="Raleway Light" pitchFamily="34" charset="0"/>
              </a:defRPr>
            </a:lvl9pPr>
          </a:lstStyle>
          <a:p>
            <a:r>
              <a:rPr lang="en-GB" altLang="en-US" sz="900"/>
              <a:t>With the support of the Erasmus+ programme of the European Union. This document and its contents reflects the views only of the authors, and the Commission cannot be held responsible for any use which may be made of the information contained therein.</a:t>
            </a:r>
          </a:p>
          <a:p>
            <a:endParaRPr lang="it-IT" altLang="it-IT"/>
          </a:p>
        </p:txBody>
      </p:sp>
      <p:pic>
        <p:nvPicPr>
          <p:cNvPr id="9" name="Immagine 6">
            <a:extLst>
              <a:ext uri="{FF2B5EF4-FFF2-40B4-BE49-F238E27FC236}">
                <a16:creationId xmlns:a16="http://schemas.microsoft.com/office/drawing/2014/main" id="{BB3E0198-9620-4C31-BB31-142427C93DA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497638" y="171450"/>
            <a:ext cx="2465387"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1227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3">
            <a:extLst>
              <a:ext uri="{FF2B5EF4-FFF2-40B4-BE49-F238E27FC236}">
                <a16:creationId xmlns:a16="http://schemas.microsoft.com/office/drawing/2014/main" id="{8135F686-86E6-48CB-B899-0DB1805325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688" y="6243638"/>
            <a:ext cx="2303462"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a:extLst>
              <a:ext uri="{FF2B5EF4-FFF2-40B4-BE49-F238E27FC236}">
                <a16:creationId xmlns:a16="http://schemas.microsoft.com/office/drawing/2014/main" id="{2C7B4A5B-AA87-4904-B76E-E85E900319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5100" y="6289675"/>
            <a:ext cx="9193213"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magine 33">
            <a:extLst>
              <a:ext uri="{FF2B5EF4-FFF2-40B4-BE49-F238E27FC236}">
                <a16:creationId xmlns:a16="http://schemas.microsoft.com/office/drawing/2014/main" id="{CD873451-18D3-41B0-8AAC-366A7A1DC9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688" y="555625"/>
            <a:ext cx="390207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ttangolo 1">
            <a:extLst>
              <a:ext uri="{FF2B5EF4-FFF2-40B4-BE49-F238E27FC236}">
                <a16:creationId xmlns:a16="http://schemas.microsoft.com/office/drawing/2014/main" id="{86BACE92-7848-4CB9-9EC7-C534875AC023}"/>
              </a:ext>
            </a:extLst>
          </p:cNvPr>
          <p:cNvSpPr>
            <a:spLocks noChangeArrowheads="1"/>
          </p:cNvSpPr>
          <p:nvPr/>
        </p:nvSpPr>
        <p:spPr bwMode="auto">
          <a:xfrm>
            <a:off x="1089080" y="1899155"/>
            <a:ext cx="10302875"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aleway Light" pitchFamily="34" charset="0"/>
              </a:defRPr>
            </a:lvl1pPr>
            <a:lvl2pPr marL="742950" indent="-285750">
              <a:defRPr>
                <a:solidFill>
                  <a:schemeClr val="tx1"/>
                </a:solidFill>
                <a:latin typeface="Raleway Light" pitchFamily="34" charset="0"/>
              </a:defRPr>
            </a:lvl2pPr>
            <a:lvl3pPr marL="1143000" indent="-228600">
              <a:defRPr>
                <a:solidFill>
                  <a:schemeClr val="tx1"/>
                </a:solidFill>
                <a:latin typeface="Raleway Light" pitchFamily="34" charset="0"/>
              </a:defRPr>
            </a:lvl3pPr>
            <a:lvl4pPr marL="1600200" indent="-228600">
              <a:defRPr>
                <a:solidFill>
                  <a:schemeClr val="tx1"/>
                </a:solidFill>
                <a:latin typeface="Raleway Light" pitchFamily="34" charset="0"/>
              </a:defRPr>
            </a:lvl4pPr>
            <a:lvl5pPr marL="2057400" indent="-228600">
              <a:defRPr>
                <a:solidFill>
                  <a:schemeClr val="tx1"/>
                </a:solidFill>
                <a:latin typeface="Raleway Light" pitchFamily="34" charset="0"/>
              </a:defRPr>
            </a:lvl5pPr>
            <a:lvl6pPr marL="2514600" indent="-228600" eaLnBrk="0" fontAlgn="base" hangingPunct="0">
              <a:spcBef>
                <a:spcPct val="0"/>
              </a:spcBef>
              <a:spcAft>
                <a:spcPct val="0"/>
              </a:spcAft>
              <a:defRPr>
                <a:solidFill>
                  <a:schemeClr val="tx1"/>
                </a:solidFill>
                <a:latin typeface="Raleway Light" pitchFamily="34" charset="0"/>
              </a:defRPr>
            </a:lvl6pPr>
            <a:lvl7pPr marL="2971800" indent="-228600" eaLnBrk="0" fontAlgn="base" hangingPunct="0">
              <a:spcBef>
                <a:spcPct val="0"/>
              </a:spcBef>
              <a:spcAft>
                <a:spcPct val="0"/>
              </a:spcAft>
              <a:defRPr>
                <a:solidFill>
                  <a:schemeClr val="tx1"/>
                </a:solidFill>
                <a:latin typeface="Raleway Light" pitchFamily="34" charset="0"/>
              </a:defRPr>
            </a:lvl7pPr>
            <a:lvl8pPr marL="3429000" indent="-228600" eaLnBrk="0" fontAlgn="base" hangingPunct="0">
              <a:spcBef>
                <a:spcPct val="0"/>
              </a:spcBef>
              <a:spcAft>
                <a:spcPct val="0"/>
              </a:spcAft>
              <a:defRPr>
                <a:solidFill>
                  <a:schemeClr val="tx1"/>
                </a:solidFill>
                <a:latin typeface="Raleway Light" pitchFamily="34" charset="0"/>
              </a:defRPr>
            </a:lvl8pPr>
            <a:lvl9pPr marL="3886200" indent="-228600" eaLnBrk="0" fontAlgn="base" hangingPunct="0">
              <a:spcBef>
                <a:spcPct val="0"/>
              </a:spcBef>
              <a:spcAft>
                <a:spcPct val="0"/>
              </a:spcAft>
              <a:defRPr>
                <a:solidFill>
                  <a:schemeClr val="tx1"/>
                </a:solidFill>
                <a:latin typeface="Raleway Light" pitchFamily="34" charset="0"/>
              </a:defRPr>
            </a:lvl9pPr>
          </a:lstStyle>
          <a:p>
            <a:pPr algn="just"/>
            <a:r>
              <a:rPr lang="es-ES" sz="2300" dirty="0">
                <a:effectLst/>
                <a:latin typeface="Raleway Light"/>
                <a:ea typeface="Calibri" panose="020F0502020204030204" pitchFamily="34" charset="0"/>
                <a:cs typeface="Arial" panose="020B0604020202020204" pitchFamily="34" charset="0"/>
              </a:rPr>
              <a:t>Aunque no existe un consenso en cuanto a la definición de EPC, el Proyecto de Indicadores Emprendimiento de la OECD EUROSTAT revela seis áreas importantes para la eficiencia y el buen funcionamiento del EPC:</a:t>
            </a:r>
          </a:p>
          <a:p>
            <a:pPr algn="just"/>
            <a:endParaRPr lang="en-US" altLang="it-IT" sz="2300" dirty="0"/>
          </a:p>
          <a:p>
            <a:pPr marL="342900" indent="-342900" algn="just">
              <a:buFont typeface="Arial" panose="020B0604020202020204" pitchFamily="34" charset="0"/>
              <a:buChar char="•"/>
            </a:pPr>
            <a:r>
              <a:rPr lang="es-ES" altLang="it-IT" sz="2400" dirty="0"/>
              <a:t>Acceso a financiación; </a:t>
            </a:r>
          </a:p>
          <a:p>
            <a:pPr marL="342900" indent="-342900" algn="just">
              <a:buFont typeface="Arial" panose="020B0604020202020204" pitchFamily="34" charset="0"/>
              <a:buChar char="•"/>
            </a:pPr>
            <a:r>
              <a:rPr lang="es-ES" altLang="it-IT" sz="2400" dirty="0"/>
              <a:t>Tecnología e I+D (innovación y desarrollo); </a:t>
            </a:r>
          </a:p>
          <a:p>
            <a:pPr marL="342900" indent="-342900" algn="just">
              <a:buFont typeface="Arial" panose="020B0604020202020204" pitchFamily="34" charset="0"/>
              <a:buChar char="•"/>
            </a:pPr>
            <a:r>
              <a:rPr lang="es-ES" altLang="it-IT" sz="2400" dirty="0"/>
              <a:t>Capacidad empresarial; </a:t>
            </a:r>
          </a:p>
          <a:p>
            <a:pPr marL="342900" indent="-342900" algn="just">
              <a:buFont typeface="Arial" panose="020B0604020202020204" pitchFamily="34" charset="0"/>
              <a:buChar char="•"/>
            </a:pPr>
            <a:r>
              <a:rPr lang="es-ES" altLang="it-IT" sz="2400" dirty="0"/>
              <a:t>Condiciones de mercado; </a:t>
            </a:r>
          </a:p>
          <a:p>
            <a:pPr marL="342900" indent="-342900" algn="just">
              <a:buFont typeface="Arial" panose="020B0604020202020204" pitchFamily="34" charset="0"/>
              <a:buChar char="•"/>
            </a:pPr>
            <a:r>
              <a:rPr lang="es-ES" altLang="it-IT" sz="2400" dirty="0"/>
              <a:t>Marco regulador; </a:t>
            </a:r>
          </a:p>
          <a:p>
            <a:pPr marL="342900" indent="-342900" algn="just">
              <a:buFont typeface="Arial" panose="020B0604020202020204" pitchFamily="34" charset="0"/>
              <a:buChar char="•"/>
            </a:pPr>
            <a:r>
              <a:rPr lang="es-ES" altLang="it-IT" sz="2400" dirty="0"/>
              <a:t>Cultura empresarial. </a:t>
            </a:r>
          </a:p>
          <a:p>
            <a:pPr algn="just"/>
            <a:endParaRPr lang="en-US" altLang="it-IT" sz="2400" dirty="0"/>
          </a:p>
        </p:txBody>
      </p:sp>
      <p:pic>
        <p:nvPicPr>
          <p:cNvPr id="9" name="Picture 10" descr="INTOSAI Capacity Building Committee | OECD Effective Institutions Platform ( EIP) Survey - open until 09 October (extended!)">
            <a:extLst>
              <a:ext uri="{FF2B5EF4-FFF2-40B4-BE49-F238E27FC236}">
                <a16:creationId xmlns:a16="http://schemas.microsoft.com/office/drawing/2014/main" id="{49543913-9635-4861-9C67-5198D4C471B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50270" y="3459822"/>
            <a:ext cx="215265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uadroTexto 10">
            <a:extLst>
              <a:ext uri="{FF2B5EF4-FFF2-40B4-BE49-F238E27FC236}">
                <a16:creationId xmlns:a16="http://schemas.microsoft.com/office/drawing/2014/main" id="{12DBB8BC-7CBE-4F12-843B-3C19B114B3BA}"/>
              </a:ext>
            </a:extLst>
          </p:cNvPr>
          <p:cNvSpPr txBox="1"/>
          <p:nvPr/>
        </p:nvSpPr>
        <p:spPr>
          <a:xfrm>
            <a:off x="4195763" y="679955"/>
            <a:ext cx="7196192" cy="1077218"/>
          </a:xfrm>
          <a:prstGeom prst="rect">
            <a:avLst/>
          </a:prstGeom>
          <a:noFill/>
        </p:spPr>
        <p:txBody>
          <a:bodyPr wrap="square">
            <a:spAutoFit/>
          </a:bodyPr>
          <a:lstStyle/>
          <a:p>
            <a:pPr algn="r">
              <a:defRPr/>
            </a:pPr>
            <a:r>
              <a:rPr lang="en-GB" altLang="it-IT" sz="3200" dirty="0">
                <a:latin typeface="Arial Rounded MT Bold" panose="020F0704030504030204" pitchFamily="34" charset="0"/>
              </a:rPr>
              <a:t>Unidad 3</a:t>
            </a:r>
            <a:r>
              <a:rPr lang="it-IT" altLang="it-IT" sz="3200" dirty="0">
                <a:latin typeface="Arial Rounded MT Bold" panose="020F0704030504030204" pitchFamily="34" charset="0"/>
              </a:rPr>
              <a:t>:</a:t>
            </a:r>
            <a:r>
              <a:rPr lang="es-ES" altLang="it-IT" sz="3200" dirty="0">
                <a:latin typeface="Arial Rounded MT Bold" panose="020F0704030504030204" pitchFamily="34" charset="0"/>
              </a:rPr>
              <a:t>	Emprendimiento en el Patrimonio Cultural (EPC)</a:t>
            </a:r>
            <a:r>
              <a:rPr lang="it-IT" altLang="it-IT" sz="3200" dirty="0">
                <a:latin typeface="Arial Rounded MT Bold" panose="020F0704030504030204" pitchFamily="34" charset="0"/>
              </a:rPr>
              <a:t> </a:t>
            </a:r>
            <a:endParaRPr lang="en-US" sz="3600" b="1" dirty="0">
              <a:solidFill>
                <a:schemeClr val="tx2"/>
              </a:solidFill>
              <a:latin typeface="+mj-lt"/>
            </a:endParaRPr>
          </a:p>
        </p:txBody>
      </p:sp>
    </p:spTree>
    <p:extLst>
      <p:ext uri="{BB962C8B-B14F-4D97-AF65-F5344CB8AC3E}">
        <p14:creationId xmlns:p14="http://schemas.microsoft.com/office/powerpoint/2010/main" val="766389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3">
            <a:extLst>
              <a:ext uri="{FF2B5EF4-FFF2-40B4-BE49-F238E27FC236}">
                <a16:creationId xmlns:a16="http://schemas.microsoft.com/office/drawing/2014/main" id="{F05271DF-BC52-4C97-9F6C-733683D7C6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688" y="6243638"/>
            <a:ext cx="2303462"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9">
            <a:extLst>
              <a:ext uri="{FF2B5EF4-FFF2-40B4-BE49-F238E27FC236}">
                <a16:creationId xmlns:a16="http://schemas.microsoft.com/office/drawing/2014/main" id="{345602C6-5CE4-420F-BEFF-299B8474EA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5100" y="6289675"/>
            <a:ext cx="9193213"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magine 33">
            <a:extLst>
              <a:ext uri="{FF2B5EF4-FFF2-40B4-BE49-F238E27FC236}">
                <a16:creationId xmlns:a16="http://schemas.microsoft.com/office/drawing/2014/main" id="{A63C851B-D007-4AF9-8871-A533EBE4DF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688" y="555625"/>
            <a:ext cx="390207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ttangolo 1">
            <a:extLst>
              <a:ext uri="{FF2B5EF4-FFF2-40B4-BE49-F238E27FC236}">
                <a16:creationId xmlns:a16="http://schemas.microsoft.com/office/drawing/2014/main" id="{214464C7-8CA0-4624-850B-5A1F1A2E75B4}"/>
              </a:ext>
            </a:extLst>
          </p:cNvPr>
          <p:cNvSpPr>
            <a:spLocks noChangeArrowheads="1"/>
          </p:cNvSpPr>
          <p:nvPr/>
        </p:nvSpPr>
        <p:spPr bwMode="auto">
          <a:xfrm>
            <a:off x="3797300" y="3717836"/>
            <a:ext cx="7740650" cy="2200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Raleway Light" pitchFamily="34" charset="0"/>
              </a:defRPr>
            </a:lvl1pPr>
            <a:lvl2pPr marL="742950" indent="-285750">
              <a:defRPr>
                <a:solidFill>
                  <a:schemeClr val="tx1"/>
                </a:solidFill>
                <a:latin typeface="Raleway Light" pitchFamily="34" charset="0"/>
              </a:defRPr>
            </a:lvl2pPr>
            <a:lvl3pPr marL="1143000" indent="-228600">
              <a:defRPr>
                <a:solidFill>
                  <a:schemeClr val="tx1"/>
                </a:solidFill>
                <a:latin typeface="Raleway Light" pitchFamily="34" charset="0"/>
              </a:defRPr>
            </a:lvl3pPr>
            <a:lvl4pPr marL="1600200" indent="-228600">
              <a:defRPr>
                <a:solidFill>
                  <a:schemeClr val="tx1"/>
                </a:solidFill>
                <a:latin typeface="Raleway Light" pitchFamily="34" charset="0"/>
              </a:defRPr>
            </a:lvl4pPr>
            <a:lvl5pPr marL="2057400" indent="-228600">
              <a:defRPr>
                <a:solidFill>
                  <a:schemeClr val="tx1"/>
                </a:solidFill>
                <a:latin typeface="Raleway Light" pitchFamily="34" charset="0"/>
              </a:defRPr>
            </a:lvl5pPr>
            <a:lvl6pPr marL="2514600" indent="-228600" eaLnBrk="0" fontAlgn="base" hangingPunct="0">
              <a:spcBef>
                <a:spcPct val="0"/>
              </a:spcBef>
              <a:spcAft>
                <a:spcPct val="0"/>
              </a:spcAft>
              <a:defRPr>
                <a:solidFill>
                  <a:schemeClr val="tx1"/>
                </a:solidFill>
                <a:latin typeface="Raleway Light" pitchFamily="34" charset="0"/>
              </a:defRPr>
            </a:lvl6pPr>
            <a:lvl7pPr marL="2971800" indent="-228600" eaLnBrk="0" fontAlgn="base" hangingPunct="0">
              <a:spcBef>
                <a:spcPct val="0"/>
              </a:spcBef>
              <a:spcAft>
                <a:spcPct val="0"/>
              </a:spcAft>
              <a:defRPr>
                <a:solidFill>
                  <a:schemeClr val="tx1"/>
                </a:solidFill>
                <a:latin typeface="Raleway Light" pitchFamily="34" charset="0"/>
              </a:defRPr>
            </a:lvl7pPr>
            <a:lvl8pPr marL="3429000" indent="-228600" eaLnBrk="0" fontAlgn="base" hangingPunct="0">
              <a:spcBef>
                <a:spcPct val="0"/>
              </a:spcBef>
              <a:spcAft>
                <a:spcPct val="0"/>
              </a:spcAft>
              <a:defRPr>
                <a:solidFill>
                  <a:schemeClr val="tx1"/>
                </a:solidFill>
                <a:latin typeface="Raleway Light" pitchFamily="34" charset="0"/>
              </a:defRPr>
            </a:lvl8pPr>
            <a:lvl9pPr marL="3886200" indent="-228600" eaLnBrk="0" fontAlgn="base" hangingPunct="0">
              <a:spcBef>
                <a:spcPct val="0"/>
              </a:spcBef>
              <a:spcAft>
                <a:spcPct val="0"/>
              </a:spcAft>
              <a:defRPr>
                <a:solidFill>
                  <a:schemeClr val="tx1"/>
                </a:solidFill>
                <a:latin typeface="Raleway Light" pitchFamily="34" charset="0"/>
              </a:defRPr>
            </a:lvl9pPr>
          </a:lstStyle>
          <a:p>
            <a:pPr marL="0" indent="0" algn="just"/>
            <a:r>
              <a:rPr lang="es-ES" altLang="it-IT" sz="2300" dirty="0"/>
              <a:t>• </a:t>
            </a:r>
            <a:r>
              <a:rPr lang="es-ES" altLang="it-IT" sz="1900" dirty="0"/>
              <a:t>La capacidad de absorción de conocimientos vis-à-vis de nivel avanzado y la interconectividad con otros dominios económicos, sociales y culturales en el apoyo a la innovación, la competitividad y las buenas prácticas;</a:t>
            </a:r>
          </a:p>
          <a:p>
            <a:pPr marL="0" indent="0" algn="just"/>
            <a:r>
              <a:rPr lang="es-ES" altLang="it-IT" sz="1900" dirty="0"/>
              <a:t>• Como recurso complejo, social, económico, medioambiental y de conocimiento, el Patrimonio Cultural requiere enfoques específicos, y las empresas medianas son muy pocas. </a:t>
            </a:r>
            <a:endParaRPr lang="en-US" altLang="it-IT" sz="1900" dirty="0"/>
          </a:p>
        </p:txBody>
      </p:sp>
      <p:pic>
        <p:nvPicPr>
          <p:cNvPr id="15" name="Picture 8" descr="Toolkit on cultural heritage - Institute of Entrepreneurship Development">
            <a:extLst>
              <a:ext uri="{FF2B5EF4-FFF2-40B4-BE49-F238E27FC236}">
                <a16:creationId xmlns:a16="http://schemas.microsoft.com/office/drawing/2014/main" id="{BD03788C-CB7F-4CAE-BC29-2B5139B201F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9953"/>
          <a:stretch>
            <a:fillRect/>
          </a:stretch>
        </p:blipFill>
        <p:spPr bwMode="auto">
          <a:xfrm>
            <a:off x="0" y="3741772"/>
            <a:ext cx="3656013" cy="232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ttangolo 2">
            <a:extLst>
              <a:ext uri="{FF2B5EF4-FFF2-40B4-BE49-F238E27FC236}">
                <a16:creationId xmlns:a16="http://schemas.microsoft.com/office/drawing/2014/main" id="{B0010000-1915-4804-8C67-A44A2277FDDB}"/>
              </a:ext>
            </a:extLst>
          </p:cNvPr>
          <p:cNvSpPr/>
          <p:nvPr/>
        </p:nvSpPr>
        <p:spPr>
          <a:xfrm>
            <a:off x="568325" y="1855788"/>
            <a:ext cx="10969625" cy="1862048"/>
          </a:xfrm>
          <a:prstGeom prst="rect">
            <a:avLst/>
          </a:prstGeom>
        </p:spPr>
        <p:txBody>
          <a:bodyPr>
            <a:spAutoFit/>
          </a:bodyPr>
          <a:lstStyle/>
          <a:p>
            <a:pPr algn="just">
              <a:defRPr/>
            </a:pPr>
            <a:r>
              <a:rPr lang="es-ES" sz="2300" dirty="0"/>
              <a:t>Los elementos principales del EPC a evaluar son:</a:t>
            </a:r>
          </a:p>
          <a:p>
            <a:pPr algn="just">
              <a:defRPr/>
            </a:pPr>
            <a:r>
              <a:rPr lang="en-US" sz="2300" dirty="0"/>
              <a:t> </a:t>
            </a:r>
          </a:p>
          <a:p>
            <a:pPr algn="just">
              <a:defRPr/>
            </a:pPr>
            <a:r>
              <a:rPr lang="es-ES" sz="2300" dirty="0"/>
              <a:t>• La importancia de regeneración y desarrollo sostenible económico y social, alcanzando la eficiencia en todos los niveles, macro, micro, nacional, regional, europeo e internacional, a corto, medio y largo plazo;</a:t>
            </a:r>
            <a:endParaRPr lang="en-US" sz="2300" dirty="0"/>
          </a:p>
        </p:txBody>
      </p:sp>
      <p:sp>
        <p:nvSpPr>
          <p:cNvPr id="17" name="TextBox 3">
            <a:extLst>
              <a:ext uri="{FF2B5EF4-FFF2-40B4-BE49-F238E27FC236}">
                <a16:creationId xmlns:a16="http://schemas.microsoft.com/office/drawing/2014/main" id="{47B37B5D-D970-4DFB-B5AE-17A43E117182}"/>
              </a:ext>
            </a:extLst>
          </p:cNvPr>
          <p:cNvSpPr txBox="1"/>
          <p:nvPr/>
        </p:nvSpPr>
        <p:spPr>
          <a:xfrm>
            <a:off x="3933825" y="399922"/>
            <a:ext cx="7604125" cy="1815882"/>
          </a:xfrm>
          <a:prstGeom prst="rect">
            <a:avLst/>
          </a:prstGeom>
          <a:noFill/>
        </p:spPr>
        <p:txBody>
          <a:bodyPr>
            <a:spAutoFit/>
          </a:bodyPr>
          <a:lstStyle/>
          <a:p>
            <a:pPr algn="r">
              <a:defRPr/>
            </a:pPr>
            <a:r>
              <a:rPr lang="en-GB" altLang="it-IT" sz="3600" dirty="0">
                <a:latin typeface="Arial Rounded MT Bold" panose="020F0704030504030204" pitchFamily="34" charset="0"/>
              </a:rPr>
              <a:t>Unidad 3</a:t>
            </a:r>
            <a:r>
              <a:rPr lang="it-IT" altLang="it-IT" sz="3600" dirty="0">
                <a:latin typeface="Arial Rounded MT Bold" panose="020F0704030504030204" pitchFamily="34" charset="0"/>
              </a:rPr>
              <a:t>:</a:t>
            </a:r>
            <a:r>
              <a:rPr lang="es-ES" altLang="it-IT" sz="3600" dirty="0">
                <a:latin typeface="Arial Rounded MT Bold" panose="020F0704030504030204" pitchFamily="34" charset="0"/>
              </a:rPr>
              <a:t>	Emprendimiento en el Patrimonio Cultural (EPC)</a:t>
            </a:r>
            <a:r>
              <a:rPr lang="it-IT" altLang="it-IT" sz="3600" dirty="0">
                <a:latin typeface="Arial Rounded MT Bold" panose="020F0704030504030204" pitchFamily="34" charset="0"/>
              </a:rPr>
              <a:t> </a:t>
            </a:r>
            <a:endParaRPr lang="en-US" sz="4000" b="1" dirty="0">
              <a:solidFill>
                <a:schemeClr val="tx2"/>
              </a:solidFill>
            </a:endParaRPr>
          </a:p>
          <a:p>
            <a:pPr algn="r">
              <a:defRPr/>
            </a:pPr>
            <a:endParaRPr lang="en-US" sz="4000" b="1" dirty="0">
              <a:solidFill>
                <a:schemeClr val="tx2"/>
              </a:solidFill>
              <a:latin typeface="+mj-lt"/>
            </a:endParaRPr>
          </a:p>
        </p:txBody>
      </p:sp>
    </p:spTree>
    <p:extLst>
      <p:ext uri="{BB962C8B-B14F-4D97-AF65-F5344CB8AC3E}">
        <p14:creationId xmlns:p14="http://schemas.microsoft.com/office/powerpoint/2010/main" val="198338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499"/>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3">
            <a:extLst>
              <a:ext uri="{FF2B5EF4-FFF2-40B4-BE49-F238E27FC236}">
                <a16:creationId xmlns:a16="http://schemas.microsoft.com/office/drawing/2014/main" id="{225A0DA4-DFDB-47C1-844C-F74470658C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688" y="6243638"/>
            <a:ext cx="2303462"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a:extLst>
              <a:ext uri="{FF2B5EF4-FFF2-40B4-BE49-F238E27FC236}">
                <a16:creationId xmlns:a16="http://schemas.microsoft.com/office/drawing/2014/main" id="{63275F01-3F4A-4B24-A06F-922B2B7D49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5100" y="6289675"/>
            <a:ext cx="9193213"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magine 33">
            <a:extLst>
              <a:ext uri="{FF2B5EF4-FFF2-40B4-BE49-F238E27FC236}">
                <a16:creationId xmlns:a16="http://schemas.microsoft.com/office/drawing/2014/main" id="{3FB4B9B4-2213-4F00-979E-37C6B0E503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688" y="555625"/>
            <a:ext cx="390207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ttangolo 1">
            <a:extLst>
              <a:ext uri="{FF2B5EF4-FFF2-40B4-BE49-F238E27FC236}">
                <a16:creationId xmlns:a16="http://schemas.microsoft.com/office/drawing/2014/main" id="{01D7CB05-23AB-48AF-93BB-3F713E965301}"/>
              </a:ext>
            </a:extLst>
          </p:cNvPr>
          <p:cNvSpPr>
            <a:spLocks noChangeArrowheads="1"/>
          </p:cNvSpPr>
          <p:nvPr/>
        </p:nvSpPr>
        <p:spPr bwMode="auto">
          <a:xfrm>
            <a:off x="3551592" y="3027987"/>
            <a:ext cx="8140299"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Raleway Light" pitchFamily="34" charset="0"/>
              </a:defRPr>
            </a:lvl1pPr>
            <a:lvl2pPr marL="742950" indent="-285750">
              <a:defRPr>
                <a:solidFill>
                  <a:schemeClr val="tx1"/>
                </a:solidFill>
                <a:latin typeface="Raleway Light" pitchFamily="34" charset="0"/>
              </a:defRPr>
            </a:lvl2pPr>
            <a:lvl3pPr marL="1143000" indent="-228600">
              <a:defRPr>
                <a:solidFill>
                  <a:schemeClr val="tx1"/>
                </a:solidFill>
                <a:latin typeface="Raleway Light" pitchFamily="34" charset="0"/>
              </a:defRPr>
            </a:lvl3pPr>
            <a:lvl4pPr marL="1600200" indent="-228600">
              <a:defRPr>
                <a:solidFill>
                  <a:schemeClr val="tx1"/>
                </a:solidFill>
                <a:latin typeface="Raleway Light" pitchFamily="34" charset="0"/>
              </a:defRPr>
            </a:lvl4pPr>
            <a:lvl5pPr marL="2057400" indent="-228600">
              <a:defRPr>
                <a:solidFill>
                  <a:schemeClr val="tx1"/>
                </a:solidFill>
                <a:latin typeface="Raleway Light" pitchFamily="34" charset="0"/>
              </a:defRPr>
            </a:lvl5pPr>
            <a:lvl6pPr marL="2514600" indent="-228600" eaLnBrk="0" fontAlgn="base" hangingPunct="0">
              <a:spcBef>
                <a:spcPct val="0"/>
              </a:spcBef>
              <a:spcAft>
                <a:spcPct val="0"/>
              </a:spcAft>
              <a:defRPr>
                <a:solidFill>
                  <a:schemeClr val="tx1"/>
                </a:solidFill>
                <a:latin typeface="Raleway Light" pitchFamily="34" charset="0"/>
              </a:defRPr>
            </a:lvl6pPr>
            <a:lvl7pPr marL="2971800" indent="-228600" eaLnBrk="0" fontAlgn="base" hangingPunct="0">
              <a:spcBef>
                <a:spcPct val="0"/>
              </a:spcBef>
              <a:spcAft>
                <a:spcPct val="0"/>
              </a:spcAft>
              <a:defRPr>
                <a:solidFill>
                  <a:schemeClr val="tx1"/>
                </a:solidFill>
                <a:latin typeface="Raleway Light" pitchFamily="34" charset="0"/>
              </a:defRPr>
            </a:lvl7pPr>
            <a:lvl8pPr marL="3429000" indent="-228600" eaLnBrk="0" fontAlgn="base" hangingPunct="0">
              <a:spcBef>
                <a:spcPct val="0"/>
              </a:spcBef>
              <a:spcAft>
                <a:spcPct val="0"/>
              </a:spcAft>
              <a:defRPr>
                <a:solidFill>
                  <a:schemeClr val="tx1"/>
                </a:solidFill>
                <a:latin typeface="Raleway Light" pitchFamily="34" charset="0"/>
              </a:defRPr>
            </a:lvl8pPr>
            <a:lvl9pPr marL="3886200" indent="-228600" eaLnBrk="0" fontAlgn="base" hangingPunct="0">
              <a:spcBef>
                <a:spcPct val="0"/>
              </a:spcBef>
              <a:spcAft>
                <a:spcPct val="0"/>
              </a:spcAft>
              <a:defRPr>
                <a:solidFill>
                  <a:schemeClr val="tx1"/>
                </a:solidFill>
                <a:latin typeface="Raleway Light" pitchFamily="34" charset="0"/>
              </a:defRPr>
            </a:lvl9pPr>
          </a:lstStyle>
          <a:p>
            <a:pPr algn="just">
              <a:buFont typeface="Arial" panose="020B0604020202020204" pitchFamily="34" charset="0"/>
              <a:buChar char="•"/>
            </a:pPr>
            <a:r>
              <a:rPr lang="en-US" altLang="it-IT" sz="2000" dirty="0" err="1"/>
              <a:t>Propiedad</a:t>
            </a:r>
            <a:r>
              <a:rPr lang="en-US" altLang="it-IT" sz="2000" dirty="0"/>
              <a:t> cultural tangible (</a:t>
            </a:r>
            <a:r>
              <a:rPr lang="en-US" altLang="it-IT" sz="2000" dirty="0" err="1"/>
              <a:t>edificios</a:t>
            </a:r>
            <a:r>
              <a:rPr lang="en-US" altLang="it-IT" sz="2000" dirty="0"/>
              <a:t>, </a:t>
            </a:r>
            <a:r>
              <a:rPr lang="en-US" altLang="it-IT" sz="2000" dirty="0" err="1"/>
              <a:t>libros</a:t>
            </a:r>
            <a:r>
              <a:rPr lang="en-US" altLang="it-IT" sz="2000" dirty="0"/>
              <a:t>, </a:t>
            </a:r>
            <a:r>
              <a:rPr lang="en-US" altLang="it-IT" sz="2000" dirty="0" err="1"/>
              <a:t>monumentos</a:t>
            </a:r>
            <a:r>
              <a:rPr lang="en-US" altLang="it-IT" sz="2000" dirty="0"/>
              <a:t>, </a:t>
            </a:r>
            <a:r>
              <a:rPr lang="en-US" altLang="it-IT" sz="2000" dirty="0" err="1"/>
              <a:t>obras</a:t>
            </a:r>
            <a:r>
              <a:rPr lang="en-US" altLang="it-IT" sz="2000" dirty="0"/>
              <a:t> de </a:t>
            </a:r>
            <a:r>
              <a:rPr lang="en-US" altLang="it-IT" sz="2000" dirty="0" err="1"/>
              <a:t>arte</a:t>
            </a:r>
            <a:r>
              <a:rPr lang="en-US" altLang="it-IT" sz="2000" dirty="0"/>
              <a:t>, </a:t>
            </a:r>
            <a:r>
              <a:rPr lang="en-US" altLang="it-IT" sz="2000" dirty="0" err="1"/>
              <a:t>artefactos</a:t>
            </a:r>
            <a:r>
              <a:rPr lang="en-US" altLang="it-IT" sz="2000" dirty="0"/>
              <a:t>, </a:t>
            </a:r>
            <a:r>
              <a:rPr lang="en-US" altLang="it-IT" sz="2000" dirty="0" err="1"/>
              <a:t>paisajes</a:t>
            </a:r>
            <a:r>
              <a:rPr lang="en-US" altLang="it-IT" sz="2000" dirty="0"/>
              <a:t>).</a:t>
            </a:r>
          </a:p>
          <a:p>
            <a:pPr algn="just">
              <a:buFont typeface="Arial" panose="020B0604020202020204" pitchFamily="34" charset="0"/>
              <a:buChar char="•"/>
            </a:pPr>
            <a:r>
              <a:rPr lang="es-ES" altLang="it-IT" sz="2000" dirty="0"/>
              <a:t>Patrimonio cultural intangible y digital (idioma y conocimiento, folclore, historia oral, tradiciones, costumbres, creencias espirituales y estéticas, etc.), que es más difícil de conservar en comparación con los bienes culturales físicos.</a:t>
            </a:r>
          </a:p>
          <a:p>
            <a:pPr algn="just">
              <a:buFont typeface="Arial" panose="020B0604020202020204" pitchFamily="34" charset="0"/>
              <a:buChar char="•"/>
            </a:pPr>
            <a:r>
              <a:rPr lang="es-ES" altLang="it-IT" sz="2000" dirty="0"/>
              <a:t>Patrimonio cultural natural (campo, entorno natural, flora y fauna, diversidad biológica y geográfica, y paisaje natural, que es una parte importante de la industria turística). </a:t>
            </a:r>
          </a:p>
        </p:txBody>
      </p:sp>
      <p:pic>
        <p:nvPicPr>
          <p:cNvPr id="9" name="Picture 8" descr="8 Ways Roads Helped Rome Rule the Ancient World - HISTORY">
            <a:extLst>
              <a:ext uri="{FF2B5EF4-FFF2-40B4-BE49-F238E27FC236}">
                <a16:creationId xmlns:a16="http://schemas.microsoft.com/office/drawing/2014/main" id="{742E49C1-3168-463D-9E6C-309C0D3A5BE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3688" y="2911475"/>
            <a:ext cx="3184525" cy="318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3">
            <a:extLst>
              <a:ext uri="{FF2B5EF4-FFF2-40B4-BE49-F238E27FC236}">
                <a16:creationId xmlns:a16="http://schemas.microsoft.com/office/drawing/2014/main" id="{8F98346E-0579-4B06-995C-C1457883AEF1}"/>
              </a:ext>
            </a:extLst>
          </p:cNvPr>
          <p:cNvSpPr txBox="1"/>
          <p:nvPr/>
        </p:nvSpPr>
        <p:spPr>
          <a:xfrm>
            <a:off x="4294188" y="752475"/>
            <a:ext cx="7604125" cy="1815882"/>
          </a:xfrm>
          <a:prstGeom prst="rect">
            <a:avLst/>
          </a:prstGeom>
          <a:noFill/>
        </p:spPr>
        <p:txBody>
          <a:bodyPr>
            <a:spAutoFit/>
          </a:bodyPr>
          <a:lstStyle/>
          <a:p>
            <a:pPr algn="r">
              <a:defRPr/>
            </a:pPr>
            <a:r>
              <a:rPr lang="en-GB" altLang="it-IT" sz="3600" dirty="0">
                <a:latin typeface="Arial Rounded MT Bold" panose="020F0704030504030204" pitchFamily="34" charset="0"/>
              </a:rPr>
              <a:t>Unidad 3</a:t>
            </a:r>
            <a:r>
              <a:rPr lang="it-IT" altLang="it-IT" sz="3600" dirty="0">
                <a:latin typeface="Arial Rounded MT Bold" panose="020F0704030504030204" pitchFamily="34" charset="0"/>
              </a:rPr>
              <a:t>:</a:t>
            </a:r>
            <a:r>
              <a:rPr lang="es-ES" altLang="it-IT" sz="3600" dirty="0">
                <a:latin typeface="Arial Rounded MT Bold" panose="020F0704030504030204" pitchFamily="34" charset="0"/>
              </a:rPr>
              <a:t>	Emprendimiento en el Patrimonio Cultural (EPC)</a:t>
            </a:r>
            <a:r>
              <a:rPr lang="it-IT" altLang="it-IT" sz="3600" dirty="0">
                <a:latin typeface="Arial Rounded MT Bold" panose="020F0704030504030204" pitchFamily="34" charset="0"/>
              </a:rPr>
              <a:t> </a:t>
            </a:r>
            <a:endParaRPr lang="en-US" sz="4000" b="1" dirty="0">
              <a:solidFill>
                <a:schemeClr val="tx2"/>
              </a:solidFill>
            </a:endParaRPr>
          </a:p>
          <a:p>
            <a:pPr algn="r">
              <a:defRPr/>
            </a:pPr>
            <a:endParaRPr lang="en-US" sz="4000" b="1" dirty="0">
              <a:solidFill>
                <a:schemeClr val="tx2"/>
              </a:solidFill>
              <a:latin typeface="+mj-lt"/>
            </a:endParaRPr>
          </a:p>
        </p:txBody>
      </p:sp>
      <p:sp>
        <p:nvSpPr>
          <p:cNvPr id="12" name="CuadroTexto 11">
            <a:extLst>
              <a:ext uri="{FF2B5EF4-FFF2-40B4-BE49-F238E27FC236}">
                <a16:creationId xmlns:a16="http://schemas.microsoft.com/office/drawing/2014/main" id="{135DA91E-51A6-43AC-8123-2D38B86EC3FD}"/>
              </a:ext>
            </a:extLst>
          </p:cNvPr>
          <p:cNvSpPr txBox="1"/>
          <p:nvPr/>
        </p:nvSpPr>
        <p:spPr>
          <a:xfrm>
            <a:off x="612558" y="2005637"/>
            <a:ext cx="11194743" cy="707886"/>
          </a:xfrm>
          <a:prstGeom prst="rect">
            <a:avLst/>
          </a:prstGeom>
          <a:noFill/>
        </p:spPr>
        <p:txBody>
          <a:bodyPr wrap="square">
            <a:spAutoFit/>
          </a:bodyPr>
          <a:lstStyle/>
          <a:p>
            <a:pPr algn="just"/>
            <a:r>
              <a:rPr lang="es-ES" sz="2000" dirty="0"/>
              <a:t>El EPC puede considerarse como un conjunto complejo de bienes y servicios que incluye los siguientes grupos principales: </a:t>
            </a:r>
          </a:p>
        </p:txBody>
      </p:sp>
    </p:spTree>
    <p:extLst>
      <p:ext uri="{BB962C8B-B14F-4D97-AF65-F5344CB8AC3E}">
        <p14:creationId xmlns:p14="http://schemas.microsoft.com/office/powerpoint/2010/main" val="4221123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499"/>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3">
            <a:extLst>
              <a:ext uri="{FF2B5EF4-FFF2-40B4-BE49-F238E27FC236}">
                <a16:creationId xmlns:a16="http://schemas.microsoft.com/office/drawing/2014/main" id="{6778CCA1-0463-42AC-A792-8A641A44B0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688" y="6243638"/>
            <a:ext cx="2303462"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a:extLst>
              <a:ext uri="{FF2B5EF4-FFF2-40B4-BE49-F238E27FC236}">
                <a16:creationId xmlns:a16="http://schemas.microsoft.com/office/drawing/2014/main" id="{A6EC2568-784E-47DF-BA29-6306F742D7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5100" y="6289675"/>
            <a:ext cx="9193213"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magine 33">
            <a:extLst>
              <a:ext uri="{FF2B5EF4-FFF2-40B4-BE49-F238E27FC236}">
                <a16:creationId xmlns:a16="http://schemas.microsoft.com/office/drawing/2014/main" id="{7168CA5F-DBCC-4272-AB9E-5F9104A6F8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688" y="555625"/>
            <a:ext cx="390207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ttangolo 1">
            <a:extLst>
              <a:ext uri="{FF2B5EF4-FFF2-40B4-BE49-F238E27FC236}">
                <a16:creationId xmlns:a16="http://schemas.microsoft.com/office/drawing/2014/main" id="{1C6D08EB-3DC8-470C-BAB1-761CF48F82D5}"/>
              </a:ext>
            </a:extLst>
          </p:cNvPr>
          <p:cNvSpPr>
            <a:spLocks noChangeArrowheads="1"/>
          </p:cNvSpPr>
          <p:nvPr/>
        </p:nvSpPr>
        <p:spPr bwMode="auto">
          <a:xfrm>
            <a:off x="981075" y="2093913"/>
            <a:ext cx="10302875"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aleway Light" pitchFamily="34" charset="0"/>
              </a:defRPr>
            </a:lvl1pPr>
            <a:lvl2pPr marL="742950" indent="-285750">
              <a:defRPr>
                <a:solidFill>
                  <a:schemeClr val="tx1"/>
                </a:solidFill>
                <a:latin typeface="Raleway Light" pitchFamily="34" charset="0"/>
              </a:defRPr>
            </a:lvl2pPr>
            <a:lvl3pPr marL="1143000" indent="-228600">
              <a:defRPr>
                <a:solidFill>
                  <a:schemeClr val="tx1"/>
                </a:solidFill>
                <a:latin typeface="Raleway Light" pitchFamily="34" charset="0"/>
              </a:defRPr>
            </a:lvl3pPr>
            <a:lvl4pPr marL="1600200" indent="-228600">
              <a:defRPr>
                <a:solidFill>
                  <a:schemeClr val="tx1"/>
                </a:solidFill>
                <a:latin typeface="Raleway Light" pitchFamily="34" charset="0"/>
              </a:defRPr>
            </a:lvl4pPr>
            <a:lvl5pPr marL="2057400" indent="-228600">
              <a:defRPr>
                <a:solidFill>
                  <a:schemeClr val="tx1"/>
                </a:solidFill>
                <a:latin typeface="Raleway Light" pitchFamily="34" charset="0"/>
              </a:defRPr>
            </a:lvl5pPr>
            <a:lvl6pPr marL="2514600" indent="-228600" eaLnBrk="0" fontAlgn="base" hangingPunct="0">
              <a:spcBef>
                <a:spcPct val="0"/>
              </a:spcBef>
              <a:spcAft>
                <a:spcPct val="0"/>
              </a:spcAft>
              <a:defRPr>
                <a:solidFill>
                  <a:schemeClr val="tx1"/>
                </a:solidFill>
                <a:latin typeface="Raleway Light" pitchFamily="34" charset="0"/>
              </a:defRPr>
            </a:lvl6pPr>
            <a:lvl7pPr marL="2971800" indent="-228600" eaLnBrk="0" fontAlgn="base" hangingPunct="0">
              <a:spcBef>
                <a:spcPct val="0"/>
              </a:spcBef>
              <a:spcAft>
                <a:spcPct val="0"/>
              </a:spcAft>
              <a:defRPr>
                <a:solidFill>
                  <a:schemeClr val="tx1"/>
                </a:solidFill>
                <a:latin typeface="Raleway Light" pitchFamily="34" charset="0"/>
              </a:defRPr>
            </a:lvl7pPr>
            <a:lvl8pPr marL="3429000" indent="-228600" eaLnBrk="0" fontAlgn="base" hangingPunct="0">
              <a:spcBef>
                <a:spcPct val="0"/>
              </a:spcBef>
              <a:spcAft>
                <a:spcPct val="0"/>
              </a:spcAft>
              <a:defRPr>
                <a:solidFill>
                  <a:schemeClr val="tx1"/>
                </a:solidFill>
                <a:latin typeface="Raleway Light" pitchFamily="34" charset="0"/>
              </a:defRPr>
            </a:lvl8pPr>
            <a:lvl9pPr marL="3886200" indent="-228600" eaLnBrk="0" fontAlgn="base" hangingPunct="0">
              <a:spcBef>
                <a:spcPct val="0"/>
              </a:spcBef>
              <a:spcAft>
                <a:spcPct val="0"/>
              </a:spcAft>
              <a:defRPr>
                <a:solidFill>
                  <a:schemeClr val="tx1"/>
                </a:solidFill>
                <a:latin typeface="Raleway Light" pitchFamily="34" charset="0"/>
              </a:defRPr>
            </a:lvl9pPr>
          </a:lstStyle>
          <a:p>
            <a:pPr algn="just"/>
            <a:r>
              <a:rPr lang="es-ES" altLang="it-IT" sz="2000" dirty="0"/>
              <a:t>La decisión de poner en marcha un negocio en el ámbito de las actividades del patrimonio cultural está condicionada por numerosos factores, tales como: un mercado adecuado; obstáculos financieros; necesidad de adquirir nuevas habilidades; dificultades reales propias de iniciar un negocio.</a:t>
            </a:r>
          </a:p>
          <a:p>
            <a:pPr algn="just"/>
            <a:endParaRPr lang="es-ES" altLang="it-IT" sz="2000" dirty="0"/>
          </a:p>
          <a:p>
            <a:pPr algn="just"/>
            <a:r>
              <a:rPr lang="es-ES" altLang="it-IT" sz="2000" dirty="0"/>
              <a:t>La política de la UE destinada a promover el emprendimiento y liberar el potencial de crecimiento de la población y las empresas, cuenta con un importante apoyo de estudios elaborados en el marco de la Dirección General de “Empresa e Industria” y “Cultura” de la Comisión Europea.</a:t>
            </a:r>
            <a:endParaRPr lang="en-US" altLang="it-IT" sz="2000" dirty="0"/>
          </a:p>
        </p:txBody>
      </p:sp>
      <p:pic>
        <p:nvPicPr>
          <p:cNvPr id="8" name="Immagine 1">
            <a:extLst>
              <a:ext uri="{FF2B5EF4-FFF2-40B4-BE49-F238E27FC236}">
                <a16:creationId xmlns:a16="http://schemas.microsoft.com/office/drawing/2014/main" id="{79224F63-6E4F-48DC-A081-DD8D5BC1AC5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772150" y="4578350"/>
            <a:ext cx="5657850" cy="168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3">
            <a:extLst>
              <a:ext uri="{FF2B5EF4-FFF2-40B4-BE49-F238E27FC236}">
                <a16:creationId xmlns:a16="http://schemas.microsoft.com/office/drawing/2014/main" id="{F7A06F28-AA5B-4E71-9F19-7217034664E6}"/>
              </a:ext>
            </a:extLst>
          </p:cNvPr>
          <p:cNvSpPr txBox="1"/>
          <p:nvPr/>
        </p:nvSpPr>
        <p:spPr>
          <a:xfrm>
            <a:off x="4294188" y="752475"/>
            <a:ext cx="7604125" cy="1200329"/>
          </a:xfrm>
          <a:prstGeom prst="rect">
            <a:avLst/>
          </a:prstGeom>
          <a:noFill/>
        </p:spPr>
        <p:txBody>
          <a:bodyPr>
            <a:spAutoFit/>
          </a:bodyPr>
          <a:lstStyle/>
          <a:p>
            <a:pPr algn="r">
              <a:defRPr/>
            </a:pPr>
            <a:r>
              <a:rPr lang="en-GB" altLang="it-IT" sz="3600" dirty="0">
                <a:latin typeface="Arial Rounded MT Bold" panose="020F0704030504030204" pitchFamily="34" charset="0"/>
              </a:rPr>
              <a:t>Unidad 3</a:t>
            </a:r>
            <a:r>
              <a:rPr lang="it-IT" altLang="it-IT" sz="3600" dirty="0">
                <a:latin typeface="Arial Rounded MT Bold" panose="020F0704030504030204" pitchFamily="34" charset="0"/>
              </a:rPr>
              <a:t>:</a:t>
            </a:r>
            <a:r>
              <a:rPr lang="es-ES" altLang="it-IT" sz="3600" dirty="0">
                <a:latin typeface="Arial Rounded MT Bold" panose="020F0704030504030204" pitchFamily="34" charset="0"/>
              </a:rPr>
              <a:t>	Emprendimiento en el Patrimonio Cultural (EPC)</a:t>
            </a:r>
            <a:endParaRPr lang="en-US" sz="4000" b="1" dirty="0">
              <a:solidFill>
                <a:schemeClr val="tx2"/>
              </a:solidFill>
              <a:latin typeface="+mj-lt"/>
            </a:endParaRPr>
          </a:p>
        </p:txBody>
      </p:sp>
    </p:spTree>
    <p:extLst>
      <p:ext uri="{BB962C8B-B14F-4D97-AF65-F5344CB8AC3E}">
        <p14:creationId xmlns:p14="http://schemas.microsoft.com/office/powerpoint/2010/main" val="1532853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499"/>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2F1F251-3861-4A93-A385-CCFA1EC7D84C}"/>
              </a:ext>
            </a:extLst>
          </p:cNvPr>
          <p:cNvSpPr txBox="1"/>
          <p:nvPr/>
        </p:nvSpPr>
        <p:spPr>
          <a:xfrm>
            <a:off x="4294188" y="752475"/>
            <a:ext cx="7604125" cy="1200150"/>
          </a:xfrm>
          <a:prstGeom prst="rect">
            <a:avLst/>
          </a:prstGeom>
          <a:noFill/>
        </p:spPr>
        <p:txBody>
          <a:bodyPr>
            <a:spAutoFit/>
          </a:bodyPr>
          <a:lstStyle/>
          <a:p>
            <a:pPr algn="r">
              <a:defRPr/>
            </a:pPr>
            <a:r>
              <a:rPr lang="en-GB" altLang="it-IT" sz="3600" dirty="0">
                <a:latin typeface="Arial Rounded MT Bold" panose="020F0704030504030204" pitchFamily="34" charset="0"/>
              </a:rPr>
              <a:t>Unidad 4</a:t>
            </a:r>
            <a:r>
              <a:rPr lang="it-IT" altLang="it-IT" sz="3600" dirty="0">
                <a:latin typeface="Arial Rounded MT Bold" panose="020F0704030504030204" pitchFamily="34" charset="0"/>
              </a:rPr>
              <a:t>: Experiencias de Emprendimiento Cultural – GAL</a:t>
            </a:r>
            <a:endParaRPr lang="en-US" sz="4000" b="1" dirty="0">
              <a:solidFill>
                <a:schemeClr val="tx2"/>
              </a:solidFill>
              <a:latin typeface="+mj-lt"/>
            </a:endParaRPr>
          </a:p>
        </p:txBody>
      </p:sp>
      <p:pic>
        <p:nvPicPr>
          <p:cNvPr id="5" name="Picture 33">
            <a:extLst>
              <a:ext uri="{FF2B5EF4-FFF2-40B4-BE49-F238E27FC236}">
                <a16:creationId xmlns:a16="http://schemas.microsoft.com/office/drawing/2014/main" id="{990E0AA9-03E1-40B2-8C5D-E798CC26D0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688" y="6243638"/>
            <a:ext cx="2303462"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a:extLst>
              <a:ext uri="{FF2B5EF4-FFF2-40B4-BE49-F238E27FC236}">
                <a16:creationId xmlns:a16="http://schemas.microsoft.com/office/drawing/2014/main" id="{2BBC5ACF-E5BF-4868-B476-487A4E8B91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5100" y="6289675"/>
            <a:ext cx="9193213"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magine 33">
            <a:extLst>
              <a:ext uri="{FF2B5EF4-FFF2-40B4-BE49-F238E27FC236}">
                <a16:creationId xmlns:a16="http://schemas.microsoft.com/office/drawing/2014/main" id="{42C44A44-F6C7-45E2-AD8A-2289BA320C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688" y="555625"/>
            <a:ext cx="390207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ttangolo 2">
            <a:extLst>
              <a:ext uri="{FF2B5EF4-FFF2-40B4-BE49-F238E27FC236}">
                <a16:creationId xmlns:a16="http://schemas.microsoft.com/office/drawing/2014/main" id="{8FC665B1-2103-40F7-982F-505377B612C1}"/>
              </a:ext>
            </a:extLst>
          </p:cNvPr>
          <p:cNvSpPr>
            <a:spLocks noChangeArrowheads="1"/>
          </p:cNvSpPr>
          <p:nvPr/>
        </p:nvSpPr>
        <p:spPr bwMode="auto">
          <a:xfrm>
            <a:off x="680976" y="2136121"/>
            <a:ext cx="11071225"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aleway Light" pitchFamily="34" charset="0"/>
              </a:defRPr>
            </a:lvl1pPr>
            <a:lvl2pPr marL="742950" indent="-285750">
              <a:defRPr>
                <a:solidFill>
                  <a:schemeClr val="tx1"/>
                </a:solidFill>
                <a:latin typeface="Raleway Light" pitchFamily="34" charset="0"/>
              </a:defRPr>
            </a:lvl2pPr>
            <a:lvl3pPr marL="1143000" indent="-228600">
              <a:defRPr>
                <a:solidFill>
                  <a:schemeClr val="tx1"/>
                </a:solidFill>
                <a:latin typeface="Raleway Light" pitchFamily="34" charset="0"/>
              </a:defRPr>
            </a:lvl3pPr>
            <a:lvl4pPr marL="1600200" indent="-228600">
              <a:defRPr>
                <a:solidFill>
                  <a:schemeClr val="tx1"/>
                </a:solidFill>
                <a:latin typeface="Raleway Light" pitchFamily="34" charset="0"/>
              </a:defRPr>
            </a:lvl4pPr>
            <a:lvl5pPr marL="2057400" indent="-228600">
              <a:defRPr>
                <a:solidFill>
                  <a:schemeClr val="tx1"/>
                </a:solidFill>
                <a:latin typeface="Raleway Light" pitchFamily="34" charset="0"/>
              </a:defRPr>
            </a:lvl5pPr>
            <a:lvl6pPr marL="2514600" indent="-228600" eaLnBrk="0" fontAlgn="base" hangingPunct="0">
              <a:spcBef>
                <a:spcPct val="0"/>
              </a:spcBef>
              <a:spcAft>
                <a:spcPct val="0"/>
              </a:spcAft>
              <a:defRPr>
                <a:solidFill>
                  <a:schemeClr val="tx1"/>
                </a:solidFill>
                <a:latin typeface="Raleway Light" pitchFamily="34" charset="0"/>
              </a:defRPr>
            </a:lvl6pPr>
            <a:lvl7pPr marL="2971800" indent="-228600" eaLnBrk="0" fontAlgn="base" hangingPunct="0">
              <a:spcBef>
                <a:spcPct val="0"/>
              </a:spcBef>
              <a:spcAft>
                <a:spcPct val="0"/>
              </a:spcAft>
              <a:defRPr>
                <a:solidFill>
                  <a:schemeClr val="tx1"/>
                </a:solidFill>
                <a:latin typeface="Raleway Light" pitchFamily="34" charset="0"/>
              </a:defRPr>
            </a:lvl7pPr>
            <a:lvl8pPr marL="3429000" indent="-228600" eaLnBrk="0" fontAlgn="base" hangingPunct="0">
              <a:spcBef>
                <a:spcPct val="0"/>
              </a:spcBef>
              <a:spcAft>
                <a:spcPct val="0"/>
              </a:spcAft>
              <a:defRPr>
                <a:solidFill>
                  <a:schemeClr val="tx1"/>
                </a:solidFill>
                <a:latin typeface="Raleway Light" pitchFamily="34" charset="0"/>
              </a:defRPr>
            </a:lvl8pPr>
            <a:lvl9pPr marL="3886200" indent="-228600" eaLnBrk="0" fontAlgn="base" hangingPunct="0">
              <a:spcBef>
                <a:spcPct val="0"/>
              </a:spcBef>
              <a:spcAft>
                <a:spcPct val="0"/>
              </a:spcAft>
              <a:defRPr>
                <a:solidFill>
                  <a:schemeClr val="tx1"/>
                </a:solidFill>
                <a:latin typeface="Raleway Light" pitchFamily="34" charset="0"/>
              </a:defRPr>
            </a:lvl9pPr>
          </a:lstStyle>
          <a:p>
            <a:pPr algn="just"/>
            <a:r>
              <a:rPr lang="es-ES" altLang="it-IT" sz="2000" b="1" dirty="0"/>
              <a:t>El Grupo de Acción Local GAL </a:t>
            </a:r>
            <a:r>
              <a:rPr lang="es-ES" altLang="it-IT" sz="2000" dirty="0"/>
              <a:t>Costa </a:t>
            </a:r>
            <a:r>
              <a:rPr lang="es-ES" altLang="it-IT" sz="2000" dirty="0" err="1"/>
              <a:t>dei</a:t>
            </a:r>
            <a:r>
              <a:rPr lang="es-ES" altLang="it-IT" sz="2000" dirty="0"/>
              <a:t> </a:t>
            </a:r>
            <a:r>
              <a:rPr lang="es-ES" altLang="it-IT" sz="2000" dirty="0" err="1"/>
              <a:t>Trabocchi</a:t>
            </a:r>
            <a:r>
              <a:rPr lang="es-ES" altLang="it-IT" sz="2000" dirty="0"/>
              <a:t> es una asociación público-privada constituida en noviembre de 2016 (en la forma jurídica de Sociedad de Consorcio de Responsabilidad Limitada sin ánimo de lucro), compuesta por organismos públicos, asociaciones comerciales y entidades privadas que representan el tejido económico y social del territorio. El GAL tiene como objetivo crear empleo y mejorar las condiciones generales de vida en los municipios de la Costa </a:t>
            </a:r>
            <a:r>
              <a:rPr lang="es-ES" altLang="it-IT" sz="2000" dirty="0" err="1"/>
              <a:t>dei</a:t>
            </a:r>
            <a:r>
              <a:rPr lang="es-ES" altLang="it-IT" sz="2000" dirty="0"/>
              <a:t> </a:t>
            </a:r>
            <a:r>
              <a:rPr lang="es-ES" altLang="it-IT" sz="2000" dirty="0" err="1"/>
              <a:t>Trabocchi</a:t>
            </a:r>
            <a:r>
              <a:rPr lang="es-ES" altLang="it-IT" sz="2000" dirty="0"/>
              <a:t>.</a:t>
            </a:r>
            <a:endParaRPr lang="it-IT" altLang="it-IT" sz="2000" dirty="0"/>
          </a:p>
        </p:txBody>
      </p:sp>
      <p:pic>
        <p:nvPicPr>
          <p:cNvPr id="9" name="Immagine 7">
            <a:extLst>
              <a:ext uri="{FF2B5EF4-FFF2-40B4-BE49-F238E27FC236}">
                <a16:creationId xmlns:a16="http://schemas.microsoft.com/office/drawing/2014/main" id="{3F8DE8E7-0858-4BEB-BD7B-DC17D2AE68C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690750" y="3996362"/>
            <a:ext cx="7051675" cy="2247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818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DDED4F1-AC91-410A-80C3-8563FFB96F90}"/>
              </a:ext>
            </a:extLst>
          </p:cNvPr>
          <p:cNvSpPr txBox="1"/>
          <p:nvPr/>
        </p:nvSpPr>
        <p:spPr>
          <a:xfrm>
            <a:off x="4294188" y="752475"/>
            <a:ext cx="7604125" cy="1200329"/>
          </a:xfrm>
          <a:prstGeom prst="rect">
            <a:avLst/>
          </a:prstGeom>
          <a:noFill/>
        </p:spPr>
        <p:txBody>
          <a:bodyPr>
            <a:spAutoFit/>
          </a:bodyPr>
          <a:lstStyle/>
          <a:p>
            <a:pPr algn="r">
              <a:defRPr/>
            </a:pPr>
            <a:r>
              <a:rPr lang="en-GB" altLang="it-IT" sz="3600" dirty="0">
                <a:latin typeface="Arial Rounded MT Bold" panose="020F0704030504030204" pitchFamily="34" charset="0"/>
              </a:rPr>
              <a:t>Unidad 4</a:t>
            </a:r>
            <a:r>
              <a:rPr lang="it-IT" altLang="it-IT" sz="3600" dirty="0">
                <a:latin typeface="Arial Rounded MT Bold" panose="020F0704030504030204" pitchFamily="34" charset="0"/>
              </a:rPr>
              <a:t>:  Experiencias de Emprendimiento Cultural– GAL</a:t>
            </a:r>
            <a:endParaRPr lang="en-US" sz="4000" b="1" dirty="0">
              <a:solidFill>
                <a:schemeClr val="tx2"/>
              </a:solidFill>
              <a:latin typeface="+mj-lt"/>
            </a:endParaRPr>
          </a:p>
        </p:txBody>
      </p:sp>
      <p:pic>
        <p:nvPicPr>
          <p:cNvPr id="5" name="Picture 33">
            <a:extLst>
              <a:ext uri="{FF2B5EF4-FFF2-40B4-BE49-F238E27FC236}">
                <a16:creationId xmlns:a16="http://schemas.microsoft.com/office/drawing/2014/main" id="{AB390889-7E62-45DF-B462-F39CC1AAC8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688" y="6243638"/>
            <a:ext cx="2303462"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a:extLst>
              <a:ext uri="{FF2B5EF4-FFF2-40B4-BE49-F238E27FC236}">
                <a16:creationId xmlns:a16="http://schemas.microsoft.com/office/drawing/2014/main" id="{12D78D25-7378-457D-9252-8021F4AB43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5100" y="6289675"/>
            <a:ext cx="9193213"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magine 33">
            <a:extLst>
              <a:ext uri="{FF2B5EF4-FFF2-40B4-BE49-F238E27FC236}">
                <a16:creationId xmlns:a16="http://schemas.microsoft.com/office/drawing/2014/main" id="{34D1336A-FEF9-46FD-BD07-87FF4DC5DC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688" y="555625"/>
            <a:ext cx="390207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ttangolo 2">
            <a:extLst>
              <a:ext uri="{FF2B5EF4-FFF2-40B4-BE49-F238E27FC236}">
                <a16:creationId xmlns:a16="http://schemas.microsoft.com/office/drawing/2014/main" id="{6E3A9A2D-FCF0-482E-BEA2-729F5C35DDE1}"/>
              </a:ext>
            </a:extLst>
          </p:cNvPr>
          <p:cNvSpPr>
            <a:spLocks noChangeArrowheads="1"/>
          </p:cNvSpPr>
          <p:nvPr/>
        </p:nvSpPr>
        <p:spPr bwMode="auto">
          <a:xfrm>
            <a:off x="636588" y="2274888"/>
            <a:ext cx="110712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aleway Light" pitchFamily="34" charset="0"/>
              </a:defRPr>
            </a:lvl1pPr>
            <a:lvl2pPr marL="742950" indent="-285750">
              <a:defRPr>
                <a:solidFill>
                  <a:schemeClr val="tx1"/>
                </a:solidFill>
                <a:latin typeface="Raleway Light" pitchFamily="34" charset="0"/>
              </a:defRPr>
            </a:lvl2pPr>
            <a:lvl3pPr marL="1143000" indent="-228600">
              <a:defRPr>
                <a:solidFill>
                  <a:schemeClr val="tx1"/>
                </a:solidFill>
                <a:latin typeface="Raleway Light" pitchFamily="34" charset="0"/>
              </a:defRPr>
            </a:lvl3pPr>
            <a:lvl4pPr marL="1600200" indent="-228600">
              <a:defRPr>
                <a:solidFill>
                  <a:schemeClr val="tx1"/>
                </a:solidFill>
                <a:latin typeface="Raleway Light" pitchFamily="34" charset="0"/>
              </a:defRPr>
            </a:lvl4pPr>
            <a:lvl5pPr marL="2057400" indent="-228600">
              <a:defRPr>
                <a:solidFill>
                  <a:schemeClr val="tx1"/>
                </a:solidFill>
                <a:latin typeface="Raleway Light" pitchFamily="34" charset="0"/>
              </a:defRPr>
            </a:lvl5pPr>
            <a:lvl6pPr marL="2514600" indent="-228600" eaLnBrk="0" fontAlgn="base" hangingPunct="0">
              <a:spcBef>
                <a:spcPct val="0"/>
              </a:spcBef>
              <a:spcAft>
                <a:spcPct val="0"/>
              </a:spcAft>
              <a:defRPr>
                <a:solidFill>
                  <a:schemeClr val="tx1"/>
                </a:solidFill>
                <a:latin typeface="Raleway Light" pitchFamily="34" charset="0"/>
              </a:defRPr>
            </a:lvl6pPr>
            <a:lvl7pPr marL="2971800" indent="-228600" eaLnBrk="0" fontAlgn="base" hangingPunct="0">
              <a:spcBef>
                <a:spcPct val="0"/>
              </a:spcBef>
              <a:spcAft>
                <a:spcPct val="0"/>
              </a:spcAft>
              <a:defRPr>
                <a:solidFill>
                  <a:schemeClr val="tx1"/>
                </a:solidFill>
                <a:latin typeface="Raleway Light" pitchFamily="34" charset="0"/>
              </a:defRPr>
            </a:lvl7pPr>
            <a:lvl8pPr marL="3429000" indent="-228600" eaLnBrk="0" fontAlgn="base" hangingPunct="0">
              <a:spcBef>
                <a:spcPct val="0"/>
              </a:spcBef>
              <a:spcAft>
                <a:spcPct val="0"/>
              </a:spcAft>
              <a:defRPr>
                <a:solidFill>
                  <a:schemeClr val="tx1"/>
                </a:solidFill>
                <a:latin typeface="Raleway Light" pitchFamily="34" charset="0"/>
              </a:defRPr>
            </a:lvl8pPr>
            <a:lvl9pPr marL="3886200" indent="-228600" eaLnBrk="0" fontAlgn="base" hangingPunct="0">
              <a:spcBef>
                <a:spcPct val="0"/>
              </a:spcBef>
              <a:spcAft>
                <a:spcPct val="0"/>
              </a:spcAft>
              <a:defRPr>
                <a:solidFill>
                  <a:schemeClr val="tx1"/>
                </a:solidFill>
                <a:latin typeface="Raleway Light" pitchFamily="34" charset="0"/>
              </a:defRPr>
            </a:lvl9pPr>
          </a:lstStyle>
          <a:p>
            <a:endParaRPr lang="it-IT" altLang="it-IT" sz="2000"/>
          </a:p>
        </p:txBody>
      </p:sp>
      <p:pic>
        <p:nvPicPr>
          <p:cNvPr id="10" name="Immagine 4">
            <a:extLst>
              <a:ext uri="{FF2B5EF4-FFF2-40B4-BE49-F238E27FC236}">
                <a16:creationId xmlns:a16="http://schemas.microsoft.com/office/drawing/2014/main" id="{5192F58A-392B-46BB-9CAB-AECCD1151F63}"/>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046788" y="2139950"/>
            <a:ext cx="5851525" cy="363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uadroTexto 11">
            <a:extLst>
              <a:ext uri="{FF2B5EF4-FFF2-40B4-BE49-F238E27FC236}">
                <a16:creationId xmlns:a16="http://schemas.microsoft.com/office/drawing/2014/main" id="{51F2D566-4A5C-46FF-A65E-739B445B167D}"/>
              </a:ext>
            </a:extLst>
          </p:cNvPr>
          <p:cNvSpPr txBox="1"/>
          <p:nvPr/>
        </p:nvSpPr>
        <p:spPr>
          <a:xfrm>
            <a:off x="446088" y="2189510"/>
            <a:ext cx="5244498" cy="3539430"/>
          </a:xfrm>
          <a:prstGeom prst="rect">
            <a:avLst/>
          </a:prstGeom>
          <a:noFill/>
        </p:spPr>
        <p:txBody>
          <a:bodyPr wrap="square">
            <a:spAutoFit/>
          </a:bodyPr>
          <a:lstStyle/>
          <a:p>
            <a:pPr algn="just"/>
            <a:r>
              <a:rPr lang="es-ES" sz="2800" dirty="0"/>
              <a:t>Este Proyecto actúa para la constitución y consolidación de cadenas de suministros locales, promoviendo la valorización del patrimonio cultural, gastronómico y vinícola de la zona y el desarrollo de un turismo cultural responsable.</a:t>
            </a:r>
          </a:p>
        </p:txBody>
      </p:sp>
    </p:spTree>
    <p:extLst>
      <p:ext uri="{BB962C8B-B14F-4D97-AF65-F5344CB8AC3E}">
        <p14:creationId xmlns:p14="http://schemas.microsoft.com/office/powerpoint/2010/main" val="2879630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BFB36D9-3FF2-4F23-9750-50D66860A82E}"/>
              </a:ext>
            </a:extLst>
          </p:cNvPr>
          <p:cNvSpPr txBox="1"/>
          <p:nvPr/>
        </p:nvSpPr>
        <p:spPr>
          <a:xfrm>
            <a:off x="4294188" y="752475"/>
            <a:ext cx="7604125" cy="1200329"/>
          </a:xfrm>
          <a:prstGeom prst="rect">
            <a:avLst/>
          </a:prstGeom>
          <a:noFill/>
        </p:spPr>
        <p:txBody>
          <a:bodyPr>
            <a:spAutoFit/>
          </a:bodyPr>
          <a:lstStyle/>
          <a:p>
            <a:pPr algn="r">
              <a:defRPr/>
            </a:pPr>
            <a:r>
              <a:rPr lang="en-GB" altLang="it-IT" sz="3600" dirty="0">
                <a:latin typeface="Arial Rounded MT Bold" panose="020F0704030504030204" pitchFamily="34" charset="0"/>
              </a:rPr>
              <a:t>Unidad 4</a:t>
            </a:r>
            <a:r>
              <a:rPr lang="it-IT" altLang="it-IT" sz="3600" dirty="0">
                <a:latin typeface="Arial Rounded MT Bold" panose="020F0704030504030204" pitchFamily="34" charset="0"/>
              </a:rPr>
              <a:t>: Experiencias de Emprendimiento Cultural – GAL</a:t>
            </a:r>
            <a:endParaRPr lang="en-US" sz="4000" b="1" dirty="0">
              <a:solidFill>
                <a:schemeClr val="tx2"/>
              </a:solidFill>
              <a:latin typeface="+mj-lt"/>
            </a:endParaRPr>
          </a:p>
        </p:txBody>
      </p:sp>
      <p:pic>
        <p:nvPicPr>
          <p:cNvPr id="5" name="Picture 33">
            <a:extLst>
              <a:ext uri="{FF2B5EF4-FFF2-40B4-BE49-F238E27FC236}">
                <a16:creationId xmlns:a16="http://schemas.microsoft.com/office/drawing/2014/main" id="{28E0C4EA-F07F-406F-A3AE-95875FFF8E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688" y="6243638"/>
            <a:ext cx="2303462"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a:extLst>
              <a:ext uri="{FF2B5EF4-FFF2-40B4-BE49-F238E27FC236}">
                <a16:creationId xmlns:a16="http://schemas.microsoft.com/office/drawing/2014/main" id="{C2658357-032A-4638-A400-91E6BDF43A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5100" y="6289675"/>
            <a:ext cx="9193213"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magine 33">
            <a:extLst>
              <a:ext uri="{FF2B5EF4-FFF2-40B4-BE49-F238E27FC236}">
                <a16:creationId xmlns:a16="http://schemas.microsoft.com/office/drawing/2014/main" id="{5419CF3C-E4BC-4E61-9E6D-E3CEE7F52D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688" y="555625"/>
            <a:ext cx="390207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ttangolo 2">
            <a:extLst>
              <a:ext uri="{FF2B5EF4-FFF2-40B4-BE49-F238E27FC236}">
                <a16:creationId xmlns:a16="http://schemas.microsoft.com/office/drawing/2014/main" id="{591EAA8B-F160-42D4-815E-8BCFC312E3D9}"/>
              </a:ext>
            </a:extLst>
          </p:cNvPr>
          <p:cNvSpPr>
            <a:spLocks noChangeArrowheads="1"/>
          </p:cNvSpPr>
          <p:nvPr/>
        </p:nvSpPr>
        <p:spPr bwMode="auto">
          <a:xfrm>
            <a:off x="636588" y="2274888"/>
            <a:ext cx="110712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aleway Light" pitchFamily="34" charset="0"/>
              </a:defRPr>
            </a:lvl1pPr>
            <a:lvl2pPr marL="742950" indent="-285750">
              <a:defRPr>
                <a:solidFill>
                  <a:schemeClr val="tx1"/>
                </a:solidFill>
                <a:latin typeface="Raleway Light" pitchFamily="34" charset="0"/>
              </a:defRPr>
            </a:lvl2pPr>
            <a:lvl3pPr marL="1143000" indent="-228600">
              <a:defRPr>
                <a:solidFill>
                  <a:schemeClr val="tx1"/>
                </a:solidFill>
                <a:latin typeface="Raleway Light" pitchFamily="34" charset="0"/>
              </a:defRPr>
            </a:lvl3pPr>
            <a:lvl4pPr marL="1600200" indent="-228600">
              <a:defRPr>
                <a:solidFill>
                  <a:schemeClr val="tx1"/>
                </a:solidFill>
                <a:latin typeface="Raleway Light" pitchFamily="34" charset="0"/>
              </a:defRPr>
            </a:lvl4pPr>
            <a:lvl5pPr marL="2057400" indent="-228600">
              <a:defRPr>
                <a:solidFill>
                  <a:schemeClr val="tx1"/>
                </a:solidFill>
                <a:latin typeface="Raleway Light" pitchFamily="34" charset="0"/>
              </a:defRPr>
            </a:lvl5pPr>
            <a:lvl6pPr marL="2514600" indent="-228600" eaLnBrk="0" fontAlgn="base" hangingPunct="0">
              <a:spcBef>
                <a:spcPct val="0"/>
              </a:spcBef>
              <a:spcAft>
                <a:spcPct val="0"/>
              </a:spcAft>
              <a:defRPr>
                <a:solidFill>
                  <a:schemeClr val="tx1"/>
                </a:solidFill>
                <a:latin typeface="Raleway Light" pitchFamily="34" charset="0"/>
              </a:defRPr>
            </a:lvl6pPr>
            <a:lvl7pPr marL="2971800" indent="-228600" eaLnBrk="0" fontAlgn="base" hangingPunct="0">
              <a:spcBef>
                <a:spcPct val="0"/>
              </a:spcBef>
              <a:spcAft>
                <a:spcPct val="0"/>
              </a:spcAft>
              <a:defRPr>
                <a:solidFill>
                  <a:schemeClr val="tx1"/>
                </a:solidFill>
                <a:latin typeface="Raleway Light" pitchFamily="34" charset="0"/>
              </a:defRPr>
            </a:lvl7pPr>
            <a:lvl8pPr marL="3429000" indent="-228600" eaLnBrk="0" fontAlgn="base" hangingPunct="0">
              <a:spcBef>
                <a:spcPct val="0"/>
              </a:spcBef>
              <a:spcAft>
                <a:spcPct val="0"/>
              </a:spcAft>
              <a:defRPr>
                <a:solidFill>
                  <a:schemeClr val="tx1"/>
                </a:solidFill>
                <a:latin typeface="Raleway Light" pitchFamily="34" charset="0"/>
              </a:defRPr>
            </a:lvl8pPr>
            <a:lvl9pPr marL="3886200" indent="-228600" eaLnBrk="0" fontAlgn="base" hangingPunct="0">
              <a:spcBef>
                <a:spcPct val="0"/>
              </a:spcBef>
              <a:spcAft>
                <a:spcPct val="0"/>
              </a:spcAft>
              <a:defRPr>
                <a:solidFill>
                  <a:schemeClr val="tx1"/>
                </a:solidFill>
                <a:latin typeface="Raleway Light" pitchFamily="34" charset="0"/>
              </a:defRPr>
            </a:lvl9pPr>
          </a:lstStyle>
          <a:p>
            <a:endParaRPr lang="it-IT" altLang="it-IT" sz="2000"/>
          </a:p>
        </p:txBody>
      </p:sp>
      <p:sp>
        <p:nvSpPr>
          <p:cNvPr id="9" name="Rettangolo 1">
            <a:extLst>
              <a:ext uri="{FF2B5EF4-FFF2-40B4-BE49-F238E27FC236}">
                <a16:creationId xmlns:a16="http://schemas.microsoft.com/office/drawing/2014/main" id="{5A530F4D-129F-4D2C-8C41-A7C19BB5096F}"/>
              </a:ext>
            </a:extLst>
          </p:cNvPr>
          <p:cNvSpPr>
            <a:spLocks noChangeArrowheads="1"/>
          </p:cNvSpPr>
          <p:nvPr/>
        </p:nvSpPr>
        <p:spPr bwMode="auto">
          <a:xfrm>
            <a:off x="6386513" y="2274888"/>
            <a:ext cx="5321300" cy="3939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aleway Light" pitchFamily="34" charset="0"/>
              </a:defRPr>
            </a:lvl1pPr>
            <a:lvl2pPr marL="742950" indent="-285750">
              <a:defRPr>
                <a:solidFill>
                  <a:schemeClr val="tx1"/>
                </a:solidFill>
                <a:latin typeface="Raleway Light" pitchFamily="34" charset="0"/>
              </a:defRPr>
            </a:lvl2pPr>
            <a:lvl3pPr marL="1143000" indent="-228600">
              <a:defRPr>
                <a:solidFill>
                  <a:schemeClr val="tx1"/>
                </a:solidFill>
                <a:latin typeface="Raleway Light" pitchFamily="34" charset="0"/>
              </a:defRPr>
            </a:lvl3pPr>
            <a:lvl4pPr marL="1600200" indent="-228600">
              <a:defRPr>
                <a:solidFill>
                  <a:schemeClr val="tx1"/>
                </a:solidFill>
                <a:latin typeface="Raleway Light" pitchFamily="34" charset="0"/>
              </a:defRPr>
            </a:lvl4pPr>
            <a:lvl5pPr marL="2057400" indent="-228600">
              <a:defRPr>
                <a:solidFill>
                  <a:schemeClr val="tx1"/>
                </a:solidFill>
                <a:latin typeface="Raleway Light" pitchFamily="34" charset="0"/>
              </a:defRPr>
            </a:lvl5pPr>
            <a:lvl6pPr marL="2514600" indent="-228600" eaLnBrk="0" fontAlgn="base" hangingPunct="0">
              <a:spcBef>
                <a:spcPct val="0"/>
              </a:spcBef>
              <a:spcAft>
                <a:spcPct val="0"/>
              </a:spcAft>
              <a:defRPr>
                <a:solidFill>
                  <a:schemeClr val="tx1"/>
                </a:solidFill>
                <a:latin typeface="Raleway Light" pitchFamily="34" charset="0"/>
              </a:defRPr>
            </a:lvl6pPr>
            <a:lvl7pPr marL="2971800" indent="-228600" eaLnBrk="0" fontAlgn="base" hangingPunct="0">
              <a:spcBef>
                <a:spcPct val="0"/>
              </a:spcBef>
              <a:spcAft>
                <a:spcPct val="0"/>
              </a:spcAft>
              <a:defRPr>
                <a:solidFill>
                  <a:schemeClr val="tx1"/>
                </a:solidFill>
                <a:latin typeface="Raleway Light" pitchFamily="34" charset="0"/>
              </a:defRPr>
            </a:lvl7pPr>
            <a:lvl8pPr marL="3429000" indent="-228600" eaLnBrk="0" fontAlgn="base" hangingPunct="0">
              <a:spcBef>
                <a:spcPct val="0"/>
              </a:spcBef>
              <a:spcAft>
                <a:spcPct val="0"/>
              </a:spcAft>
              <a:defRPr>
                <a:solidFill>
                  <a:schemeClr val="tx1"/>
                </a:solidFill>
                <a:latin typeface="Raleway Light" pitchFamily="34" charset="0"/>
              </a:defRPr>
            </a:lvl8pPr>
            <a:lvl9pPr marL="3886200" indent="-228600" eaLnBrk="0" fontAlgn="base" hangingPunct="0">
              <a:spcBef>
                <a:spcPct val="0"/>
              </a:spcBef>
              <a:spcAft>
                <a:spcPct val="0"/>
              </a:spcAft>
              <a:defRPr>
                <a:solidFill>
                  <a:schemeClr val="tx1"/>
                </a:solidFill>
                <a:latin typeface="Raleway Light" pitchFamily="34" charset="0"/>
              </a:defRPr>
            </a:lvl9pPr>
          </a:lstStyle>
          <a:p>
            <a:pPr algn="just"/>
            <a:r>
              <a:rPr lang="es-ES" altLang="it-IT" sz="2500" dirty="0"/>
              <a:t>Promueve la protección del medio ambiente y la mejora de la calidad de vida, la inclusión social y el desarrollo de servicios en zonas marginales. Contribuye a fortalecer la competitividad del territorio y de los sectores vinculados a su identidad a través de una acción de conexión con otras iniciativas de la zona</a:t>
            </a:r>
            <a:r>
              <a:rPr lang="en-US" altLang="it-IT" sz="2500" dirty="0"/>
              <a:t>.</a:t>
            </a:r>
            <a:endParaRPr lang="it-IT" altLang="it-IT" sz="2500" dirty="0"/>
          </a:p>
        </p:txBody>
      </p:sp>
      <p:pic>
        <p:nvPicPr>
          <p:cNvPr id="10" name="Immagine 4">
            <a:extLst>
              <a:ext uri="{FF2B5EF4-FFF2-40B4-BE49-F238E27FC236}">
                <a16:creationId xmlns:a16="http://schemas.microsoft.com/office/drawing/2014/main" id="{C7FB9782-0004-4FB0-B648-A6C20C92C2C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17513" y="2203450"/>
            <a:ext cx="5754687" cy="383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870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6395406-C629-4EA2-8E8F-BA4F4A0D0C52}"/>
              </a:ext>
            </a:extLst>
          </p:cNvPr>
          <p:cNvSpPr txBox="1"/>
          <p:nvPr/>
        </p:nvSpPr>
        <p:spPr>
          <a:xfrm>
            <a:off x="4294188" y="752475"/>
            <a:ext cx="7604125" cy="1215717"/>
          </a:xfrm>
          <a:prstGeom prst="rect">
            <a:avLst/>
          </a:prstGeom>
          <a:noFill/>
        </p:spPr>
        <p:txBody>
          <a:bodyPr>
            <a:spAutoFit/>
          </a:bodyPr>
          <a:lstStyle/>
          <a:p>
            <a:pPr algn="r">
              <a:defRPr/>
            </a:pPr>
            <a:r>
              <a:rPr lang="en-GB" altLang="it-IT" sz="3300" dirty="0">
                <a:latin typeface="Arial Rounded MT Bold" panose="020F0704030504030204" pitchFamily="34" charset="0"/>
              </a:rPr>
              <a:t>Unidad 5</a:t>
            </a:r>
            <a:r>
              <a:rPr lang="it-IT" altLang="it-IT" sz="3300" dirty="0">
                <a:latin typeface="Arial Rounded MT Bold" panose="020F0704030504030204" pitchFamily="34" charset="0"/>
              </a:rPr>
              <a:t>: Experiencias de Emprendimiento Cultural </a:t>
            </a:r>
            <a:r>
              <a:rPr lang="it-IT" altLang="it-IT" sz="3600" dirty="0">
                <a:latin typeface="Arial Rounded MT Bold" panose="020F0704030504030204" pitchFamily="34" charset="0"/>
              </a:rPr>
              <a:t>– </a:t>
            </a:r>
            <a:r>
              <a:rPr lang="it-IT" altLang="it-IT" sz="4000" dirty="0">
                <a:latin typeface="Arial Rounded MT Bold" panose="020F0704030504030204" pitchFamily="34" charset="0"/>
              </a:rPr>
              <a:t>GRISÙ </a:t>
            </a:r>
            <a:endParaRPr lang="en-US" sz="4000" b="1" dirty="0">
              <a:solidFill>
                <a:schemeClr val="tx2"/>
              </a:solidFill>
              <a:latin typeface="+mj-lt"/>
            </a:endParaRPr>
          </a:p>
        </p:txBody>
      </p:sp>
      <p:pic>
        <p:nvPicPr>
          <p:cNvPr id="5" name="Picture 33">
            <a:extLst>
              <a:ext uri="{FF2B5EF4-FFF2-40B4-BE49-F238E27FC236}">
                <a16:creationId xmlns:a16="http://schemas.microsoft.com/office/drawing/2014/main" id="{B0133206-36E5-4266-8251-93C7AB4FB8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688" y="6243638"/>
            <a:ext cx="2303462"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a:extLst>
              <a:ext uri="{FF2B5EF4-FFF2-40B4-BE49-F238E27FC236}">
                <a16:creationId xmlns:a16="http://schemas.microsoft.com/office/drawing/2014/main" id="{07B17081-EC71-4081-9DA7-DD12D90FAC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5100" y="6289675"/>
            <a:ext cx="9193213"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magine 33">
            <a:extLst>
              <a:ext uri="{FF2B5EF4-FFF2-40B4-BE49-F238E27FC236}">
                <a16:creationId xmlns:a16="http://schemas.microsoft.com/office/drawing/2014/main" id="{7076C931-0D2C-4138-8819-17FE55D6C7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688" y="555625"/>
            <a:ext cx="390207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ttangolo 2">
            <a:extLst>
              <a:ext uri="{FF2B5EF4-FFF2-40B4-BE49-F238E27FC236}">
                <a16:creationId xmlns:a16="http://schemas.microsoft.com/office/drawing/2014/main" id="{FBE80CFB-DA05-487C-B49F-502F61EE2F15}"/>
              </a:ext>
            </a:extLst>
          </p:cNvPr>
          <p:cNvSpPr>
            <a:spLocks noChangeArrowheads="1"/>
          </p:cNvSpPr>
          <p:nvPr/>
        </p:nvSpPr>
        <p:spPr bwMode="auto">
          <a:xfrm>
            <a:off x="636588" y="2274888"/>
            <a:ext cx="110712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aleway Light" pitchFamily="34" charset="0"/>
              </a:defRPr>
            </a:lvl1pPr>
            <a:lvl2pPr marL="742950" indent="-285750">
              <a:defRPr>
                <a:solidFill>
                  <a:schemeClr val="tx1"/>
                </a:solidFill>
                <a:latin typeface="Raleway Light" pitchFamily="34" charset="0"/>
              </a:defRPr>
            </a:lvl2pPr>
            <a:lvl3pPr marL="1143000" indent="-228600">
              <a:defRPr>
                <a:solidFill>
                  <a:schemeClr val="tx1"/>
                </a:solidFill>
                <a:latin typeface="Raleway Light" pitchFamily="34" charset="0"/>
              </a:defRPr>
            </a:lvl3pPr>
            <a:lvl4pPr marL="1600200" indent="-228600">
              <a:defRPr>
                <a:solidFill>
                  <a:schemeClr val="tx1"/>
                </a:solidFill>
                <a:latin typeface="Raleway Light" pitchFamily="34" charset="0"/>
              </a:defRPr>
            </a:lvl4pPr>
            <a:lvl5pPr marL="2057400" indent="-228600">
              <a:defRPr>
                <a:solidFill>
                  <a:schemeClr val="tx1"/>
                </a:solidFill>
                <a:latin typeface="Raleway Light" pitchFamily="34" charset="0"/>
              </a:defRPr>
            </a:lvl5pPr>
            <a:lvl6pPr marL="2514600" indent="-228600" eaLnBrk="0" fontAlgn="base" hangingPunct="0">
              <a:spcBef>
                <a:spcPct val="0"/>
              </a:spcBef>
              <a:spcAft>
                <a:spcPct val="0"/>
              </a:spcAft>
              <a:defRPr>
                <a:solidFill>
                  <a:schemeClr val="tx1"/>
                </a:solidFill>
                <a:latin typeface="Raleway Light" pitchFamily="34" charset="0"/>
              </a:defRPr>
            </a:lvl6pPr>
            <a:lvl7pPr marL="2971800" indent="-228600" eaLnBrk="0" fontAlgn="base" hangingPunct="0">
              <a:spcBef>
                <a:spcPct val="0"/>
              </a:spcBef>
              <a:spcAft>
                <a:spcPct val="0"/>
              </a:spcAft>
              <a:defRPr>
                <a:solidFill>
                  <a:schemeClr val="tx1"/>
                </a:solidFill>
                <a:latin typeface="Raleway Light" pitchFamily="34" charset="0"/>
              </a:defRPr>
            </a:lvl7pPr>
            <a:lvl8pPr marL="3429000" indent="-228600" eaLnBrk="0" fontAlgn="base" hangingPunct="0">
              <a:spcBef>
                <a:spcPct val="0"/>
              </a:spcBef>
              <a:spcAft>
                <a:spcPct val="0"/>
              </a:spcAft>
              <a:defRPr>
                <a:solidFill>
                  <a:schemeClr val="tx1"/>
                </a:solidFill>
                <a:latin typeface="Raleway Light" pitchFamily="34" charset="0"/>
              </a:defRPr>
            </a:lvl8pPr>
            <a:lvl9pPr marL="3886200" indent="-228600" eaLnBrk="0" fontAlgn="base" hangingPunct="0">
              <a:spcBef>
                <a:spcPct val="0"/>
              </a:spcBef>
              <a:spcAft>
                <a:spcPct val="0"/>
              </a:spcAft>
              <a:defRPr>
                <a:solidFill>
                  <a:schemeClr val="tx1"/>
                </a:solidFill>
                <a:latin typeface="Raleway Light" pitchFamily="34" charset="0"/>
              </a:defRPr>
            </a:lvl9pPr>
          </a:lstStyle>
          <a:p>
            <a:endParaRPr lang="it-IT" altLang="it-IT" sz="2000"/>
          </a:p>
        </p:txBody>
      </p:sp>
      <p:pic>
        <p:nvPicPr>
          <p:cNvPr id="10" name="Immagine 5">
            <a:extLst>
              <a:ext uri="{FF2B5EF4-FFF2-40B4-BE49-F238E27FC236}">
                <a16:creationId xmlns:a16="http://schemas.microsoft.com/office/drawing/2014/main" id="{7D28AA2F-0CE1-49FE-9963-8EED968EC4B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28625" y="2314575"/>
            <a:ext cx="3370263" cy="307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uadroTexto 11">
            <a:extLst>
              <a:ext uri="{FF2B5EF4-FFF2-40B4-BE49-F238E27FC236}">
                <a16:creationId xmlns:a16="http://schemas.microsoft.com/office/drawing/2014/main" id="{FF918B05-FD1E-450A-9BB2-AA30D0C8B9DB}"/>
              </a:ext>
            </a:extLst>
          </p:cNvPr>
          <p:cNvSpPr txBox="1"/>
          <p:nvPr/>
        </p:nvSpPr>
        <p:spPr>
          <a:xfrm>
            <a:off x="3897297" y="2512877"/>
            <a:ext cx="7492753" cy="3108543"/>
          </a:xfrm>
          <a:prstGeom prst="rect">
            <a:avLst/>
          </a:prstGeom>
          <a:noFill/>
        </p:spPr>
        <p:txBody>
          <a:bodyPr wrap="square">
            <a:spAutoFit/>
          </a:bodyPr>
          <a:lstStyle/>
          <a:p>
            <a:pPr algn="just"/>
            <a:r>
              <a:rPr lang="es-ES" sz="2800" dirty="0"/>
              <a:t>La Asociación </a:t>
            </a:r>
            <a:r>
              <a:rPr lang="es-ES" sz="2800" dirty="0" err="1"/>
              <a:t>Grisù</a:t>
            </a:r>
            <a:r>
              <a:rPr lang="es-ES" sz="2800" dirty="0"/>
              <a:t> inaugura la primera fábrica creativa en Emilia Romaña, que desde 2012 cuenta con el antiguo parque de bomberos de 4000 metros cuadrados en el centro de Ferrara. Se prohíbe la asignación de espacios de uso libre y temporal, siempre que las empresas prevean la renovación de su local.</a:t>
            </a:r>
          </a:p>
        </p:txBody>
      </p:sp>
    </p:spTree>
    <p:extLst>
      <p:ext uri="{BB962C8B-B14F-4D97-AF65-F5344CB8AC3E}">
        <p14:creationId xmlns:p14="http://schemas.microsoft.com/office/powerpoint/2010/main" val="422419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411CDF6-179C-4C22-AE8E-7BED48E04A49}"/>
              </a:ext>
            </a:extLst>
          </p:cNvPr>
          <p:cNvSpPr txBox="1"/>
          <p:nvPr/>
        </p:nvSpPr>
        <p:spPr>
          <a:xfrm>
            <a:off x="3792246" y="657046"/>
            <a:ext cx="7915567" cy="1200329"/>
          </a:xfrm>
          <a:prstGeom prst="rect">
            <a:avLst/>
          </a:prstGeom>
          <a:noFill/>
        </p:spPr>
        <p:txBody>
          <a:bodyPr wrap="square">
            <a:spAutoFit/>
          </a:bodyPr>
          <a:lstStyle/>
          <a:p>
            <a:pPr algn="r">
              <a:defRPr/>
            </a:pPr>
            <a:r>
              <a:rPr lang="en-GB" altLang="it-IT" sz="3600" dirty="0">
                <a:latin typeface="Arial Rounded MT Bold" panose="020F0704030504030204" pitchFamily="34" charset="0"/>
              </a:rPr>
              <a:t>Unidad 5</a:t>
            </a:r>
            <a:r>
              <a:rPr lang="it-IT" altLang="it-IT" sz="3600" dirty="0">
                <a:latin typeface="Arial Rounded MT Bold" panose="020F0704030504030204" pitchFamily="34" charset="0"/>
              </a:rPr>
              <a:t>: Experiencias de Emprendimiento Cultural – GRISÙ</a:t>
            </a:r>
            <a:endParaRPr lang="en-US" sz="4000" b="1" dirty="0">
              <a:solidFill>
                <a:schemeClr val="tx2"/>
              </a:solidFill>
              <a:latin typeface="+mj-lt"/>
            </a:endParaRPr>
          </a:p>
        </p:txBody>
      </p:sp>
      <p:pic>
        <p:nvPicPr>
          <p:cNvPr id="5" name="Picture 33">
            <a:extLst>
              <a:ext uri="{FF2B5EF4-FFF2-40B4-BE49-F238E27FC236}">
                <a16:creationId xmlns:a16="http://schemas.microsoft.com/office/drawing/2014/main" id="{6D229625-B773-4281-8ECF-3DF19FB81F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688" y="6243638"/>
            <a:ext cx="2303462"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a:extLst>
              <a:ext uri="{FF2B5EF4-FFF2-40B4-BE49-F238E27FC236}">
                <a16:creationId xmlns:a16="http://schemas.microsoft.com/office/drawing/2014/main" id="{6CD0FAD6-1740-4D9C-97EA-EB25F27AAD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5100" y="6289675"/>
            <a:ext cx="9193213"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magine 33">
            <a:extLst>
              <a:ext uri="{FF2B5EF4-FFF2-40B4-BE49-F238E27FC236}">
                <a16:creationId xmlns:a16="http://schemas.microsoft.com/office/drawing/2014/main" id="{C193FB2F-6225-4495-842A-B9E5EC8033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688" y="555625"/>
            <a:ext cx="390207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ttangolo 2">
            <a:extLst>
              <a:ext uri="{FF2B5EF4-FFF2-40B4-BE49-F238E27FC236}">
                <a16:creationId xmlns:a16="http://schemas.microsoft.com/office/drawing/2014/main" id="{90353F5A-24C3-4A4F-BD64-10F94B458643}"/>
              </a:ext>
            </a:extLst>
          </p:cNvPr>
          <p:cNvSpPr>
            <a:spLocks noChangeArrowheads="1"/>
          </p:cNvSpPr>
          <p:nvPr/>
        </p:nvSpPr>
        <p:spPr bwMode="auto">
          <a:xfrm>
            <a:off x="636588" y="2274888"/>
            <a:ext cx="110712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aleway Light" pitchFamily="34" charset="0"/>
              </a:defRPr>
            </a:lvl1pPr>
            <a:lvl2pPr marL="742950" indent="-285750">
              <a:defRPr>
                <a:solidFill>
                  <a:schemeClr val="tx1"/>
                </a:solidFill>
                <a:latin typeface="Raleway Light" pitchFamily="34" charset="0"/>
              </a:defRPr>
            </a:lvl2pPr>
            <a:lvl3pPr marL="1143000" indent="-228600">
              <a:defRPr>
                <a:solidFill>
                  <a:schemeClr val="tx1"/>
                </a:solidFill>
                <a:latin typeface="Raleway Light" pitchFamily="34" charset="0"/>
              </a:defRPr>
            </a:lvl3pPr>
            <a:lvl4pPr marL="1600200" indent="-228600">
              <a:defRPr>
                <a:solidFill>
                  <a:schemeClr val="tx1"/>
                </a:solidFill>
                <a:latin typeface="Raleway Light" pitchFamily="34" charset="0"/>
              </a:defRPr>
            </a:lvl4pPr>
            <a:lvl5pPr marL="2057400" indent="-228600">
              <a:defRPr>
                <a:solidFill>
                  <a:schemeClr val="tx1"/>
                </a:solidFill>
                <a:latin typeface="Raleway Light" pitchFamily="34" charset="0"/>
              </a:defRPr>
            </a:lvl5pPr>
            <a:lvl6pPr marL="2514600" indent="-228600" eaLnBrk="0" fontAlgn="base" hangingPunct="0">
              <a:spcBef>
                <a:spcPct val="0"/>
              </a:spcBef>
              <a:spcAft>
                <a:spcPct val="0"/>
              </a:spcAft>
              <a:defRPr>
                <a:solidFill>
                  <a:schemeClr val="tx1"/>
                </a:solidFill>
                <a:latin typeface="Raleway Light" pitchFamily="34" charset="0"/>
              </a:defRPr>
            </a:lvl6pPr>
            <a:lvl7pPr marL="2971800" indent="-228600" eaLnBrk="0" fontAlgn="base" hangingPunct="0">
              <a:spcBef>
                <a:spcPct val="0"/>
              </a:spcBef>
              <a:spcAft>
                <a:spcPct val="0"/>
              </a:spcAft>
              <a:defRPr>
                <a:solidFill>
                  <a:schemeClr val="tx1"/>
                </a:solidFill>
                <a:latin typeface="Raleway Light" pitchFamily="34" charset="0"/>
              </a:defRPr>
            </a:lvl7pPr>
            <a:lvl8pPr marL="3429000" indent="-228600" eaLnBrk="0" fontAlgn="base" hangingPunct="0">
              <a:spcBef>
                <a:spcPct val="0"/>
              </a:spcBef>
              <a:spcAft>
                <a:spcPct val="0"/>
              </a:spcAft>
              <a:defRPr>
                <a:solidFill>
                  <a:schemeClr val="tx1"/>
                </a:solidFill>
                <a:latin typeface="Raleway Light" pitchFamily="34" charset="0"/>
              </a:defRPr>
            </a:lvl8pPr>
            <a:lvl9pPr marL="3886200" indent="-228600" eaLnBrk="0" fontAlgn="base" hangingPunct="0">
              <a:spcBef>
                <a:spcPct val="0"/>
              </a:spcBef>
              <a:spcAft>
                <a:spcPct val="0"/>
              </a:spcAft>
              <a:defRPr>
                <a:solidFill>
                  <a:schemeClr val="tx1"/>
                </a:solidFill>
                <a:latin typeface="Raleway Light" pitchFamily="34" charset="0"/>
              </a:defRPr>
            </a:lvl9pPr>
          </a:lstStyle>
          <a:p>
            <a:endParaRPr lang="it-IT" altLang="it-IT" sz="2000"/>
          </a:p>
        </p:txBody>
      </p:sp>
      <p:sp>
        <p:nvSpPr>
          <p:cNvPr id="9" name="Rettangolo 1">
            <a:extLst>
              <a:ext uri="{FF2B5EF4-FFF2-40B4-BE49-F238E27FC236}">
                <a16:creationId xmlns:a16="http://schemas.microsoft.com/office/drawing/2014/main" id="{85FF3368-1F65-4CD9-B37D-A4A3B83A8560}"/>
              </a:ext>
            </a:extLst>
          </p:cNvPr>
          <p:cNvSpPr>
            <a:spLocks noChangeArrowheads="1"/>
          </p:cNvSpPr>
          <p:nvPr/>
        </p:nvSpPr>
        <p:spPr bwMode="auto">
          <a:xfrm>
            <a:off x="5821301" y="1998707"/>
            <a:ext cx="5808662"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aleway Light" pitchFamily="34" charset="0"/>
              </a:defRPr>
            </a:lvl1pPr>
            <a:lvl2pPr marL="742950" indent="-285750">
              <a:defRPr>
                <a:solidFill>
                  <a:schemeClr val="tx1"/>
                </a:solidFill>
                <a:latin typeface="Raleway Light" pitchFamily="34" charset="0"/>
              </a:defRPr>
            </a:lvl2pPr>
            <a:lvl3pPr marL="1143000" indent="-228600">
              <a:defRPr>
                <a:solidFill>
                  <a:schemeClr val="tx1"/>
                </a:solidFill>
                <a:latin typeface="Raleway Light" pitchFamily="34" charset="0"/>
              </a:defRPr>
            </a:lvl3pPr>
            <a:lvl4pPr marL="1600200" indent="-228600">
              <a:defRPr>
                <a:solidFill>
                  <a:schemeClr val="tx1"/>
                </a:solidFill>
                <a:latin typeface="Raleway Light" pitchFamily="34" charset="0"/>
              </a:defRPr>
            </a:lvl4pPr>
            <a:lvl5pPr marL="2057400" indent="-228600">
              <a:defRPr>
                <a:solidFill>
                  <a:schemeClr val="tx1"/>
                </a:solidFill>
                <a:latin typeface="Raleway Light" pitchFamily="34" charset="0"/>
              </a:defRPr>
            </a:lvl5pPr>
            <a:lvl6pPr marL="2514600" indent="-228600" eaLnBrk="0" fontAlgn="base" hangingPunct="0">
              <a:spcBef>
                <a:spcPct val="0"/>
              </a:spcBef>
              <a:spcAft>
                <a:spcPct val="0"/>
              </a:spcAft>
              <a:defRPr>
                <a:solidFill>
                  <a:schemeClr val="tx1"/>
                </a:solidFill>
                <a:latin typeface="Raleway Light" pitchFamily="34" charset="0"/>
              </a:defRPr>
            </a:lvl6pPr>
            <a:lvl7pPr marL="2971800" indent="-228600" eaLnBrk="0" fontAlgn="base" hangingPunct="0">
              <a:spcBef>
                <a:spcPct val="0"/>
              </a:spcBef>
              <a:spcAft>
                <a:spcPct val="0"/>
              </a:spcAft>
              <a:defRPr>
                <a:solidFill>
                  <a:schemeClr val="tx1"/>
                </a:solidFill>
                <a:latin typeface="Raleway Light" pitchFamily="34" charset="0"/>
              </a:defRPr>
            </a:lvl7pPr>
            <a:lvl8pPr marL="3429000" indent="-228600" eaLnBrk="0" fontAlgn="base" hangingPunct="0">
              <a:spcBef>
                <a:spcPct val="0"/>
              </a:spcBef>
              <a:spcAft>
                <a:spcPct val="0"/>
              </a:spcAft>
              <a:defRPr>
                <a:solidFill>
                  <a:schemeClr val="tx1"/>
                </a:solidFill>
                <a:latin typeface="Raleway Light" pitchFamily="34" charset="0"/>
              </a:defRPr>
            </a:lvl8pPr>
            <a:lvl9pPr marL="3886200" indent="-228600" eaLnBrk="0" fontAlgn="base" hangingPunct="0">
              <a:spcBef>
                <a:spcPct val="0"/>
              </a:spcBef>
              <a:spcAft>
                <a:spcPct val="0"/>
              </a:spcAft>
              <a:defRPr>
                <a:solidFill>
                  <a:schemeClr val="tx1"/>
                </a:solidFill>
                <a:latin typeface="Raleway Light" pitchFamily="34" charset="0"/>
              </a:defRPr>
            </a:lvl9pPr>
          </a:lstStyle>
          <a:p>
            <a:pPr algn="just"/>
            <a:r>
              <a:rPr lang="es-ES" altLang="it-IT" sz="2400" dirty="0"/>
              <a:t>Hoy en día, los espacios en transformación albergan empresas activas en la industria editorial, la artesanía y el diseño, el modelado 3D y los servicios de museos, la arquitectura y la fotografía, el diseño aeronáutico y de drones. Algunas de estas empresas se han trasladado desde otras ciudades para embarcarse en su aventura en el espacio </a:t>
            </a:r>
            <a:r>
              <a:rPr lang="es-ES" altLang="it-IT" sz="2400" dirty="0" err="1"/>
              <a:t>Grisù</a:t>
            </a:r>
            <a:r>
              <a:rPr lang="es-ES" altLang="it-IT" sz="2400" dirty="0"/>
              <a:t> y construir una vía de aceleración para sus negocios.</a:t>
            </a:r>
            <a:endParaRPr lang="it-IT" altLang="it-IT" sz="2400" dirty="0"/>
          </a:p>
        </p:txBody>
      </p:sp>
      <p:pic>
        <p:nvPicPr>
          <p:cNvPr id="10" name="Immagine 4">
            <a:extLst>
              <a:ext uri="{FF2B5EF4-FFF2-40B4-BE49-F238E27FC236}">
                <a16:creationId xmlns:a16="http://schemas.microsoft.com/office/drawing/2014/main" id="{5C0529CA-451F-4369-A805-424E35C8FBF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25488" y="2436813"/>
            <a:ext cx="4814887" cy="344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4659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a:extLst>
              <a:ext uri="{FF2B5EF4-FFF2-40B4-BE49-F238E27FC236}">
                <a16:creationId xmlns:a16="http://schemas.microsoft.com/office/drawing/2014/main" id="{9F2EA5B2-92C2-4D61-8EB4-E30F2E79BD22}"/>
              </a:ext>
            </a:extLst>
          </p:cNvPr>
          <p:cNvSpPr txBox="1">
            <a:spLocks noChangeArrowheads="1"/>
          </p:cNvSpPr>
          <p:nvPr/>
        </p:nvSpPr>
        <p:spPr bwMode="auto">
          <a:xfrm>
            <a:off x="2522538" y="1998663"/>
            <a:ext cx="71469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aleway Light" pitchFamily="34" charset="0"/>
              </a:defRPr>
            </a:lvl1pPr>
            <a:lvl2pPr marL="742950" indent="-285750">
              <a:defRPr>
                <a:solidFill>
                  <a:schemeClr val="tx1"/>
                </a:solidFill>
                <a:latin typeface="Raleway Light" pitchFamily="34" charset="0"/>
              </a:defRPr>
            </a:lvl2pPr>
            <a:lvl3pPr marL="1143000" indent="-228600">
              <a:defRPr>
                <a:solidFill>
                  <a:schemeClr val="tx1"/>
                </a:solidFill>
                <a:latin typeface="Raleway Light" pitchFamily="34" charset="0"/>
              </a:defRPr>
            </a:lvl3pPr>
            <a:lvl4pPr marL="1600200" indent="-228600">
              <a:defRPr>
                <a:solidFill>
                  <a:schemeClr val="tx1"/>
                </a:solidFill>
                <a:latin typeface="Raleway Light" pitchFamily="34" charset="0"/>
              </a:defRPr>
            </a:lvl4pPr>
            <a:lvl5pPr marL="2057400" indent="-228600">
              <a:defRPr>
                <a:solidFill>
                  <a:schemeClr val="tx1"/>
                </a:solidFill>
                <a:latin typeface="Raleway Light" pitchFamily="34" charset="0"/>
              </a:defRPr>
            </a:lvl5pPr>
            <a:lvl6pPr marL="2514600" indent="-228600" eaLnBrk="0" fontAlgn="base" hangingPunct="0">
              <a:spcBef>
                <a:spcPct val="0"/>
              </a:spcBef>
              <a:spcAft>
                <a:spcPct val="0"/>
              </a:spcAft>
              <a:defRPr>
                <a:solidFill>
                  <a:schemeClr val="tx1"/>
                </a:solidFill>
                <a:latin typeface="Raleway Light" pitchFamily="34" charset="0"/>
              </a:defRPr>
            </a:lvl6pPr>
            <a:lvl7pPr marL="2971800" indent="-228600" eaLnBrk="0" fontAlgn="base" hangingPunct="0">
              <a:spcBef>
                <a:spcPct val="0"/>
              </a:spcBef>
              <a:spcAft>
                <a:spcPct val="0"/>
              </a:spcAft>
              <a:defRPr>
                <a:solidFill>
                  <a:schemeClr val="tx1"/>
                </a:solidFill>
                <a:latin typeface="Raleway Light" pitchFamily="34" charset="0"/>
              </a:defRPr>
            </a:lvl7pPr>
            <a:lvl8pPr marL="3429000" indent="-228600" eaLnBrk="0" fontAlgn="base" hangingPunct="0">
              <a:spcBef>
                <a:spcPct val="0"/>
              </a:spcBef>
              <a:spcAft>
                <a:spcPct val="0"/>
              </a:spcAft>
              <a:defRPr>
                <a:solidFill>
                  <a:schemeClr val="tx1"/>
                </a:solidFill>
                <a:latin typeface="Raleway Light" pitchFamily="34" charset="0"/>
              </a:defRPr>
            </a:lvl8pPr>
            <a:lvl9pPr marL="3886200" indent="-228600" eaLnBrk="0" fontAlgn="base" hangingPunct="0">
              <a:spcBef>
                <a:spcPct val="0"/>
              </a:spcBef>
              <a:spcAft>
                <a:spcPct val="0"/>
              </a:spcAft>
              <a:defRPr>
                <a:solidFill>
                  <a:schemeClr val="tx1"/>
                </a:solidFill>
                <a:latin typeface="Raleway Light" pitchFamily="34" charset="0"/>
              </a:defRPr>
            </a:lvl9pPr>
          </a:lstStyle>
          <a:p>
            <a:pPr algn="ctr" eaLnBrk="1" hangingPunct="1"/>
            <a:r>
              <a:rPr lang="en-US" altLang="es-ES" sz="3600" b="1" dirty="0">
                <a:latin typeface="Arial" panose="020B0604020202020204" pitchFamily="34" charset="0"/>
                <a:cs typeface="Arial" panose="020B0604020202020204" pitchFamily="34" charset="0"/>
              </a:rPr>
              <a:t>¡Gracias por </a:t>
            </a:r>
            <a:r>
              <a:rPr lang="en-US" altLang="es-ES" sz="3600" b="1" dirty="0" err="1">
                <a:latin typeface="Arial" panose="020B0604020202020204" pitchFamily="34" charset="0"/>
                <a:cs typeface="Arial" panose="020B0604020202020204" pitchFamily="34" charset="0"/>
              </a:rPr>
              <a:t>tu</a:t>
            </a:r>
            <a:r>
              <a:rPr lang="en-US" altLang="es-ES" sz="3600" b="1" dirty="0">
                <a:latin typeface="Arial" panose="020B0604020202020204" pitchFamily="34" charset="0"/>
                <a:cs typeface="Arial" panose="020B0604020202020204" pitchFamily="34" charset="0"/>
              </a:rPr>
              <a:t> </a:t>
            </a:r>
            <a:r>
              <a:rPr lang="en-US" altLang="es-ES" sz="3600" b="1" dirty="0" err="1">
                <a:latin typeface="Arial" panose="020B0604020202020204" pitchFamily="34" charset="0"/>
                <a:cs typeface="Arial" panose="020B0604020202020204" pitchFamily="34" charset="0"/>
              </a:rPr>
              <a:t>atención</a:t>
            </a:r>
            <a:r>
              <a:rPr lang="en-US" altLang="es-ES" sz="3600" dirty="0"/>
              <a:t> !</a:t>
            </a:r>
            <a:endParaRPr lang="en-US" altLang="it-IT" sz="3600" b="1" dirty="0">
              <a:latin typeface="Arial" panose="020B0604020202020204" pitchFamily="34" charset="0"/>
              <a:cs typeface="Arial" panose="020B0604020202020204" pitchFamily="34" charset="0"/>
            </a:endParaRPr>
          </a:p>
        </p:txBody>
      </p:sp>
      <p:sp>
        <p:nvSpPr>
          <p:cNvPr id="5" name="Rectangle 11">
            <a:extLst>
              <a:ext uri="{FF2B5EF4-FFF2-40B4-BE49-F238E27FC236}">
                <a16:creationId xmlns:a16="http://schemas.microsoft.com/office/drawing/2014/main" id="{478C5027-F6AB-4E74-9AE7-D9D3A54F2220}"/>
              </a:ext>
            </a:extLst>
          </p:cNvPr>
          <p:cNvSpPr>
            <a:spLocks noChangeArrowheads="1"/>
          </p:cNvSpPr>
          <p:nvPr/>
        </p:nvSpPr>
        <p:spPr bwMode="auto">
          <a:xfrm>
            <a:off x="2771775" y="6170613"/>
            <a:ext cx="85058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aleway Light" pitchFamily="34" charset="0"/>
              </a:defRPr>
            </a:lvl1pPr>
            <a:lvl2pPr marL="742950" indent="-285750">
              <a:defRPr>
                <a:solidFill>
                  <a:schemeClr val="tx1"/>
                </a:solidFill>
                <a:latin typeface="Raleway Light" pitchFamily="34" charset="0"/>
              </a:defRPr>
            </a:lvl2pPr>
            <a:lvl3pPr marL="1143000" indent="-228600">
              <a:defRPr>
                <a:solidFill>
                  <a:schemeClr val="tx1"/>
                </a:solidFill>
                <a:latin typeface="Raleway Light" pitchFamily="34" charset="0"/>
              </a:defRPr>
            </a:lvl3pPr>
            <a:lvl4pPr marL="1600200" indent="-228600">
              <a:defRPr>
                <a:solidFill>
                  <a:schemeClr val="tx1"/>
                </a:solidFill>
                <a:latin typeface="Raleway Light" pitchFamily="34" charset="0"/>
              </a:defRPr>
            </a:lvl4pPr>
            <a:lvl5pPr marL="2057400" indent="-228600">
              <a:defRPr>
                <a:solidFill>
                  <a:schemeClr val="tx1"/>
                </a:solidFill>
                <a:latin typeface="Raleway Light" pitchFamily="34" charset="0"/>
              </a:defRPr>
            </a:lvl5pPr>
            <a:lvl6pPr marL="2514600" indent="-228600" eaLnBrk="0" fontAlgn="base" hangingPunct="0">
              <a:spcBef>
                <a:spcPct val="0"/>
              </a:spcBef>
              <a:spcAft>
                <a:spcPct val="0"/>
              </a:spcAft>
              <a:defRPr>
                <a:solidFill>
                  <a:schemeClr val="tx1"/>
                </a:solidFill>
                <a:latin typeface="Raleway Light" pitchFamily="34" charset="0"/>
              </a:defRPr>
            </a:lvl6pPr>
            <a:lvl7pPr marL="2971800" indent="-228600" eaLnBrk="0" fontAlgn="base" hangingPunct="0">
              <a:spcBef>
                <a:spcPct val="0"/>
              </a:spcBef>
              <a:spcAft>
                <a:spcPct val="0"/>
              </a:spcAft>
              <a:defRPr>
                <a:solidFill>
                  <a:schemeClr val="tx1"/>
                </a:solidFill>
                <a:latin typeface="Raleway Light" pitchFamily="34" charset="0"/>
              </a:defRPr>
            </a:lvl7pPr>
            <a:lvl8pPr marL="3429000" indent="-228600" eaLnBrk="0" fontAlgn="base" hangingPunct="0">
              <a:spcBef>
                <a:spcPct val="0"/>
              </a:spcBef>
              <a:spcAft>
                <a:spcPct val="0"/>
              </a:spcAft>
              <a:defRPr>
                <a:solidFill>
                  <a:schemeClr val="tx1"/>
                </a:solidFill>
                <a:latin typeface="Raleway Light" pitchFamily="34" charset="0"/>
              </a:defRPr>
            </a:lvl8pPr>
            <a:lvl9pPr marL="3886200" indent="-228600" eaLnBrk="0" fontAlgn="base" hangingPunct="0">
              <a:spcBef>
                <a:spcPct val="0"/>
              </a:spcBef>
              <a:spcAft>
                <a:spcPct val="0"/>
              </a:spcAft>
              <a:defRPr>
                <a:solidFill>
                  <a:schemeClr val="tx1"/>
                </a:solidFill>
                <a:latin typeface="Raleway Light" pitchFamily="34" charset="0"/>
              </a:defRPr>
            </a:lvl9pPr>
          </a:lstStyle>
          <a:p>
            <a:r>
              <a:rPr lang="en-GB" altLang="en-US" sz="1200"/>
              <a:t>With the support of the Erasmus+ programme of the European Union. This document and its contents reflects the views only of the authors, and the Commission cannot be held responsible for any use which may be made of the information contained therein.</a:t>
            </a:r>
          </a:p>
        </p:txBody>
      </p:sp>
      <p:pic>
        <p:nvPicPr>
          <p:cNvPr id="6" name="Picture 15">
            <a:extLst>
              <a:ext uri="{FF2B5EF4-FFF2-40B4-BE49-F238E27FC236}">
                <a16:creationId xmlns:a16="http://schemas.microsoft.com/office/drawing/2014/main" id="{AC26E3BB-E564-4A24-8691-CD6EB2FC96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688" y="6243638"/>
            <a:ext cx="2303462"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magine 14">
            <a:extLst>
              <a:ext uri="{FF2B5EF4-FFF2-40B4-BE49-F238E27FC236}">
                <a16:creationId xmlns:a16="http://schemas.microsoft.com/office/drawing/2014/main" id="{436D34CB-1B82-4C8D-8845-4B2AF77828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6988" y="417513"/>
            <a:ext cx="4518025" cy="141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magine 15">
            <a:extLst>
              <a:ext uri="{FF2B5EF4-FFF2-40B4-BE49-F238E27FC236}">
                <a16:creationId xmlns:a16="http://schemas.microsoft.com/office/drawing/2014/main" id="{1730FDEB-DF02-42DC-BF12-C28DA29E03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75" y="2984500"/>
            <a:ext cx="12192000" cy="284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7551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000"/>
                                        <p:tgtEl>
                                          <p:spTgt spid="7"/>
                                        </p:tgtEl>
                                      </p:cBhvr>
                                    </p:animEffect>
                                    <p:anim calcmode="lin" valueType="num">
                                      <p:cBhvr>
                                        <p:cTn id="12" dur="2000" fill="hold"/>
                                        <p:tgtEl>
                                          <p:spTgt spid="7"/>
                                        </p:tgtEl>
                                        <p:attrNameLst>
                                          <p:attrName>ppt_w</p:attrName>
                                        </p:attrNameLst>
                                      </p:cBhvr>
                                      <p:tavLst>
                                        <p:tav tm="0" fmla="#ppt_w*sin(2.5*pi*$)">
                                          <p:val>
                                            <p:fltVal val="0"/>
                                          </p:val>
                                        </p:tav>
                                        <p:tav tm="100000">
                                          <p:val>
                                            <p:fltVal val="1"/>
                                          </p:val>
                                        </p:tav>
                                      </p:tavLst>
                                    </p:anim>
                                    <p:anim calcmode="lin" valueType="num">
                                      <p:cBhvr>
                                        <p:cTn id="13"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3">
            <a:extLst>
              <a:ext uri="{FF2B5EF4-FFF2-40B4-BE49-F238E27FC236}">
                <a16:creationId xmlns:a16="http://schemas.microsoft.com/office/drawing/2014/main" id="{9BE42F20-F988-482A-93BB-483CED9667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688" y="6243638"/>
            <a:ext cx="2303462"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a:extLst>
              <a:ext uri="{FF2B5EF4-FFF2-40B4-BE49-F238E27FC236}">
                <a16:creationId xmlns:a16="http://schemas.microsoft.com/office/drawing/2014/main" id="{CA5F66A6-2E1D-4AEE-B936-8F44C1CD4D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5100" y="6289675"/>
            <a:ext cx="9193213"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magine 33">
            <a:extLst>
              <a:ext uri="{FF2B5EF4-FFF2-40B4-BE49-F238E27FC236}">
                <a16:creationId xmlns:a16="http://schemas.microsoft.com/office/drawing/2014/main" id="{A4C3A08F-8157-405E-9CF0-C65E5DA377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688" y="438150"/>
            <a:ext cx="390207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ttangolo 1">
            <a:extLst>
              <a:ext uri="{FF2B5EF4-FFF2-40B4-BE49-F238E27FC236}">
                <a16:creationId xmlns:a16="http://schemas.microsoft.com/office/drawing/2014/main" id="{6219E8E7-6167-4B20-930E-3AF8F6F982BC}"/>
              </a:ext>
            </a:extLst>
          </p:cNvPr>
          <p:cNvSpPr>
            <a:spLocks noChangeArrowheads="1"/>
          </p:cNvSpPr>
          <p:nvPr/>
        </p:nvSpPr>
        <p:spPr bwMode="auto">
          <a:xfrm>
            <a:off x="5665788" y="661988"/>
            <a:ext cx="503432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Raleway Light" pitchFamily="34" charset="0"/>
              </a:defRPr>
            </a:lvl1pPr>
            <a:lvl2pPr marL="742950" indent="-285750">
              <a:defRPr>
                <a:solidFill>
                  <a:schemeClr val="tx1"/>
                </a:solidFill>
                <a:latin typeface="Raleway Light" pitchFamily="34" charset="0"/>
              </a:defRPr>
            </a:lvl2pPr>
            <a:lvl3pPr marL="1143000" indent="-228600">
              <a:defRPr>
                <a:solidFill>
                  <a:schemeClr val="tx1"/>
                </a:solidFill>
                <a:latin typeface="Raleway Light" pitchFamily="34" charset="0"/>
              </a:defRPr>
            </a:lvl3pPr>
            <a:lvl4pPr marL="1600200" indent="-228600">
              <a:defRPr>
                <a:solidFill>
                  <a:schemeClr val="tx1"/>
                </a:solidFill>
                <a:latin typeface="Raleway Light" pitchFamily="34" charset="0"/>
              </a:defRPr>
            </a:lvl4pPr>
            <a:lvl5pPr marL="2057400" indent="-228600">
              <a:defRPr>
                <a:solidFill>
                  <a:schemeClr val="tx1"/>
                </a:solidFill>
                <a:latin typeface="Raleway Light" pitchFamily="34" charset="0"/>
              </a:defRPr>
            </a:lvl5pPr>
            <a:lvl6pPr marL="2514600" indent="-228600" eaLnBrk="0" fontAlgn="base" hangingPunct="0">
              <a:spcBef>
                <a:spcPct val="0"/>
              </a:spcBef>
              <a:spcAft>
                <a:spcPct val="0"/>
              </a:spcAft>
              <a:defRPr>
                <a:solidFill>
                  <a:schemeClr val="tx1"/>
                </a:solidFill>
                <a:latin typeface="Raleway Light" pitchFamily="34" charset="0"/>
              </a:defRPr>
            </a:lvl6pPr>
            <a:lvl7pPr marL="2971800" indent="-228600" eaLnBrk="0" fontAlgn="base" hangingPunct="0">
              <a:spcBef>
                <a:spcPct val="0"/>
              </a:spcBef>
              <a:spcAft>
                <a:spcPct val="0"/>
              </a:spcAft>
              <a:defRPr>
                <a:solidFill>
                  <a:schemeClr val="tx1"/>
                </a:solidFill>
                <a:latin typeface="Raleway Light" pitchFamily="34" charset="0"/>
              </a:defRPr>
            </a:lvl7pPr>
            <a:lvl8pPr marL="3429000" indent="-228600" eaLnBrk="0" fontAlgn="base" hangingPunct="0">
              <a:spcBef>
                <a:spcPct val="0"/>
              </a:spcBef>
              <a:spcAft>
                <a:spcPct val="0"/>
              </a:spcAft>
              <a:defRPr>
                <a:solidFill>
                  <a:schemeClr val="tx1"/>
                </a:solidFill>
                <a:latin typeface="Raleway Light" pitchFamily="34" charset="0"/>
              </a:defRPr>
            </a:lvl8pPr>
            <a:lvl9pPr marL="3886200" indent="-228600" eaLnBrk="0" fontAlgn="base" hangingPunct="0">
              <a:spcBef>
                <a:spcPct val="0"/>
              </a:spcBef>
              <a:spcAft>
                <a:spcPct val="0"/>
              </a:spcAft>
              <a:defRPr>
                <a:solidFill>
                  <a:schemeClr val="tx1"/>
                </a:solidFill>
                <a:latin typeface="Raleway Light" pitchFamily="34" charset="0"/>
              </a:defRPr>
            </a:lvl9pPr>
          </a:lstStyle>
          <a:p>
            <a:r>
              <a:rPr lang="en-GB" altLang="it-IT" sz="4400" dirty="0" err="1">
                <a:latin typeface="Arial Rounded MT Bold" panose="020F0704030504030204" pitchFamily="34" charset="0"/>
              </a:rPr>
              <a:t>Objetivos</a:t>
            </a:r>
            <a:r>
              <a:rPr lang="en-GB" altLang="it-IT" sz="4400" dirty="0">
                <a:latin typeface="Arial Rounded MT Bold" panose="020F0704030504030204" pitchFamily="34" charset="0"/>
              </a:rPr>
              <a:t> y </a:t>
            </a:r>
            <a:r>
              <a:rPr lang="en-GB" altLang="it-IT" sz="4400" dirty="0" err="1">
                <a:latin typeface="Arial Rounded MT Bold" panose="020F0704030504030204" pitchFamily="34" charset="0"/>
              </a:rPr>
              <a:t>metas</a:t>
            </a:r>
            <a:endParaRPr lang="it-IT" altLang="it-IT" sz="4400" dirty="0"/>
          </a:p>
        </p:txBody>
      </p:sp>
      <p:sp>
        <p:nvSpPr>
          <p:cNvPr id="8" name="Rettangolo 4">
            <a:extLst>
              <a:ext uri="{FF2B5EF4-FFF2-40B4-BE49-F238E27FC236}">
                <a16:creationId xmlns:a16="http://schemas.microsoft.com/office/drawing/2014/main" id="{B756762C-0CB3-4247-A486-2E27BC9D3CB2}"/>
              </a:ext>
            </a:extLst>
          </p:cNvPr>
          <p:cNvSpPr/>
          <p:nvPr/>
        </p:nvSpPr>
        <p:spPr>
          <a:xfrm>
            <a:off x="1204913" y="2106613"/>
            <a:ext cx="10693400" cy="4031873"/>
          </a:xfrm>
          <a:prstGeom prst="rect">
            <a:avLst/>
          </a:prstGeom>
        </p:spPr>
        <p:txBody>
          <a:bodyPr>
            <a:spAutoFit/>
          </a:bodyPr>
          <a:lstStyle/>
          <a:p>
            <a:pPr marL="82296">
              <a:defRPr/>
            </a:pPr>
            <a:r>
              <a:rPr lang="es-ES" sz="3200" dirty="0">
                <a:latin typeface="Arial Rounded MT Bold" panose="020F0704030504030204" pitchFamily="34" charset="0"/>
              </a:rPr>
              <a:t>Al final de este módulo habrás aprendido:</a:t>
            </a:r>
          </a:p>
          <a:p>
            <a:pPr marL="82296">
              <a:defRPr/>
            </a:pPr>
            <a:endParaRPr lang="en-GB" sz="3200" dirty="0">
              <a:latin typeface="Arial Rounded MT Bold" panose="020F0704030504030204" pitchFamily="34" charset="0"/>
            </a:endParaRPr>
          </a:p>
          <a:p>
            <a:pPr marL="457200" indent="-457200">
              <a:buFont typeface="Arial" panose="020B0604020202020204" pitchFamily="34" charset="0"/>
              <a:buChar char="•"/>
              <a:defRPr/>
            </a:pPr>
            <a:r>
              <a:rPr lang="es-ES" sz="3200" dirty="0">
                <a:latin typeface="Arial Rounded MT Bold" panose="020F0704030504030204" pitchFamily="34" charset="0"/>
              </a:rPr>
              <a:t>Qué es el emprendimiento cultural y las diferencias con el emprendimiento social.</a:t>
            </a:r>
          </a:p>
          <a:p>
            <a:pPr>
              <a:defRPr/>
            </a:pPr>
            <a:r>
              <a:rPr lang="es-ES" sz="3200" dirty="0">
                <a:latin typeface="Arial Rounded MT Bold" panose="020F0704030504030204" pitchFamily="34" charset="0"/>
              </a:rPr>
              <a:t> </a:t>
            </a:r>
          </a:p>
          <a:p>
            <a:pPr marL="457200" indent="-457200">
              <a:buFont typeface="Arial" panose="020B0604020202020204" pitchFamily="34" charset="0"/>
              <a:buChar char="•"/>
              <a:defRPr/>
            </a:pPr>
            <a:r>
              <a:rPr lang="es-ES" sz="3200" dirty="0">
                <a:latin typeface="Arial Rounded MT Bold" panose="020F0704030504030204" pitchFamily="34" charset="0"/>
              </a:rPr>
              <a:t>Qué es el emprendimiento en el patrimonio cultural.</a:t>
            </a:r>
          </a:p>
          <a:p>
            <a:pPr>
              <a:defRPr/>
            </a:pPr>
            <a:endParaRPr lang="en-GB" sz="3200" dirty="0">
              <a:latin typeface="Arial Rounded MT Bold" panose="020F0704030504030204" pitchFamily="34" charset="0"/>
            </a:endParaRPr>
          </a:p>
        </p:txBody>
      </p:sp>
    </p:spTree>
    <p:extLst>
      <p:ext uri="{BB962C8B-B14F-4D97-AF65-F5344CB8AC3E}">
        <p14:creationId xmlns:p14="http://schemas.microsoft.com/office/powerpoint/2010/main" val="2997899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40F8CD5-3615-4133-99B1-34BD9D9776F7}"/>
              </a:ext>
            </a:extLst>
          </p:cNvPr>
          <p:cNvSpPr txBox="1"/>
          <p:nvPr/>
        </p:nvSpPr>
        <p:spPr>
          <a:xfrm>
            <a:off x="4152795" y="752475"/>
            <a:ext cx="7745518" cy="646331"/>
          </a:xfrm>
          <a:prstGeom prst="rect">
            <a:avLst/>
          </a:prstGeom>
          <a:noFill/>
        </p:spPr>
        <p:txBody>
          <a:bodyPr wrap="none">
            <a:spAutoFit/>
          </a:bodyPr>
          <a:lstStyle/>
          <a:p>
            <a:pPr algn="r">
              <a:defRPr/>
            </a:pPr>
            <a:r>
              <a:rPr lang="en-GB" altLang="it-IT" sz="3600" dirty="0">
                <a:latin typeface="Arial Rounded MT Bold" panose="020F0704030504030204" pitchFamily="34" charset="0"/>
              </a:rPr>
              <a:t>Unidad 1</a:t>
            </a:r>
            <a:r>
              <a:rPr lang="it-IT" altLang="it-IT" sz="3600" dirty="0">
                <a:latin typeface="Arial Rounded MT Bold" panose="020F0704030504030204" pitchFamily="34" charset="0"/>
              </a:rPr>
              <a:t>: Empredimiento Cultural</a:t>
            </a:r>
            <a:endParaRPr lang="en-US" sz="4000" b="1" dirty="0">
              <a:solidFill>
                <a:schemeClr val="tx2"/>
              </a:solidFill>
              <a:latin typeface="+mj-lt"/>
            </a:endParaRPr>
          </a:p>
        </p:txBody>
      </p:sp>
      <p:pic>
        <p:nvPicPr>
          <p:cNvPr id="5" name="Picture 33">
            <a:extLst>
              <a:ext uri="{FF2B5EF4-FFF2-40B4-BE49-F238E27FC236}">
                <a16:creationId xmlns:a16="http://schemas.microsoft.com/office/drawing/2014/main" id="{D746DDFC-1FAB-40C2-AEE6-BC5C95827F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688" y="6243638"/>
            <a:ext cx="2303462"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a:extLst>
              <a:ext uri="{FF2B5EF4-FFF2-40B4-BE49-F238E27FC236}">
                <a16:creationId xmlns:a16="http://schemas.microsoft.com/office/drawing/2014/main" id="{C7DFA6CE-1F01-43FF-B79A-F29E832C17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5100" y="6289675"/>
            <a:ext cx="9193213"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magine 33">
            <a:extLst>
              <a:ext uri="{FF2B5EF4-FFF2-40B4-BE49-F238E27FC236}">
                <a16:creationId xmlns:a16="http://schemas.microsoft.com/office/drawing/2014/main" id="{5F9AC93B-B356-4C0D-892F-877A1047F0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688" y="555625"/>
            <a:ext cx="390207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ttangolo 1">
            <a:extLst>
              <a:ext uri="{FF2B5EF4-FFF2-40B4-BE49-F238E27FC236}">
                <a16:creationId xmlns:a16="http://schemas.microsoft.com/office/drawing/2014/main" id="{007F2635-6944-4DEF-90B1-E1F4FFCACF3C}"/>
              </a:ext>
            </a:extLst>
          </p:cNvPr>
          <p:cNvSpPr>
            <a:spLocks noChangeArrowheads="1"/>
          </p:cNvSpPr>
          <p:nvPr/>
        </p:nvSpPr>
        <p:spPr bwMode="auto">
          <a:xfrm>
            <a:off x="1076741" y="2235887"/>
            <a:ext cx="4921250"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aleway Light" pitchFamily="34" charset="0"/>
              </a:defRPr>
            </a:lvl1pPr>
            <a:lvl2pPr marL="742950" indent="-285750">
              <a:defRPr>
                <a:solidFill>
                  <a:schemeClr val="tx1"/>
                </a:solidFill>
                <a:latin typeface="Raleway Light" pitchFamily="34" charset="0"/>
              </a:defRPr>
            </a:lvl2pPr>
            <a:lvl3pPr marL="1143000" indent="-228600">
              <a:defRPr>
                <a:solidFill>
                  <a:schemeClr val="tx1"/>
                </a:solidFill>
                <a:latin typeface="Raleway Light" pitchFamily="34" charset="0"/>
              </a:defRPr>
            </a:lvl3pPr>
            <a:lvl4pPr marL="1600200" indent="-228600">
              <a:defRPr>
                <a:solidFill>
                  <a:schemeClr val="tx1"/>
                </a:solidFill>
                <a:latin typeface="Raleway Light" pitchFamily="34" charset="0"/>
              </a:defRPr>
            </a:lvl4pPr>
            <a:lvl5pPr marL="2057400" indent="-228600">
              <a:defRPr>
                <a:solidFill>
                  <a:schemeClr val="tx1"/>
                </a:solidFill>
                <a:latin typeface="Raleway Light" pitchFamily="34" charset="0"/>
              </a:defRPr>
            </a:lvl5pPr>
            <a:lvl6pPr marL="2514600" indent="-228600" eaLnBrk="0" fontAlgn="base" hangingPunct="0">
              <a:spcBef>
                <a:spcPct val="0"/>
              </a:spcBef>
              <a:spcAft>
                <a:spcPct val="0"/>
              </a:spcAft>
              <a:defRPr>
                <a:solidFill>
                  <a:schemeClr val="tx1"/>
                </a:solidFill>
                <a:latin typeface="Raleway Light" pitchFamily="34" charset="0"/>
              </a:defRPr>
            </a:lvl6pPr>
            <a:lvl7pPr marL="2971800" indent="-228600" eaLnBrk="0" fontAlgn="base" hangingPunct="0">
              <a:spcBef>
                <a:spcPct val="0"/>
              </a:spcBef>
              <a:spcAft>
                <a:spcPct val="0"/>
              </a:spcAft>
              <a:defRPr>
                <a:solidFill>
                  <a:schemeClr val="tx1"/>
                </a:solidFill>
                <a:latin typeface="Raleway Light" pitchFamily="34" charset="0"/>
              </a:defRPr>
            </a:lvl7pPr>
            <a:lvl8pPr marL="3429000" indent="-228600" eaLnBrk="0" fontAlgn="base" hangingPunct="0">
              <a:spcBef>
                <a:spcPct val="0"/>
              </a:spcBef>
              <a:spcAft>
                <a:spcPct val="0"/>
              </a:spcAft>
              <a:defRPr>
                <a:solidFill>
                  <a:schemeClr val="tx1"/>
                </a:solidFill>
                <a:latin typeface="Raleway Light" pitchFamily="34" charset="0"/>
              </a:defRPr>
            </a:lvl8pPr>
            <a:lvl9pPr marL="3886200" indent="-228600" eaLnBrk="0" fontAlgn="base" hangingPunct="0">
              <a:spcBef>
                <a:spcPct val="0"/>
              </a:spcBef>
              <a:spcAft>
                <a:spcPct val="0"/>
              </a:spcAft>
              <a:defRPr>
                <a:solidFill>
                  <a:schemeClr val="tx1"/>
                </a:solidFill>
                <a:latin typeface="Raleway Light" pitchFamily="34" charset="0"/>
              </a:defRPr>
            </a:lvl9pPr>
          </a:lstStyle>
          <a:p>
            <a:pPr algn="just"/>
            <a:r>
              <a:rPr lang="es-ES" altLang="it-IT" sz="2800" dirty="0"/>
              <a:t>Un emprendedor cultural es aquel que crea un negocio basado en las artes, con inclinaciones creativas y/o que es relevante para el patrimonio cultural de una comunidad específica</a:t>
            </a:r>
            <a:r>
              <a:rPr lang="en-US" altLang="it-IT" sz="2800" dirty="0"/>
              <a:t>. </a:t>
            </a:r>
            <a:endParaRPr lang="en-GB" altLang="es-ES" sz="2800" dirty="0">
              <a:latin typeface="Arial Rounded MT Bold" panose="020F0704030504030204" pitchFamily="34" charset="0"/>
            </a:endParaRPr>
          </a:p>
        </p:txBody>
      </p:sp>
      <p:pic>
        <p:nvPicPr>
          <p:cNvPr id="9" name="Picture 8" descr="Cultural Entrepreneurship Hubs – Entrepreneurship Education in  International Cultural Environments">
            <a:extLst>
              <a:ext uri="{FF2B5EF4-FFF2-40B4-BE49-F238E27FC236}">
                <a16:creationId xmlns:a16="http://schemas.microsoft.com/office/drawing/2014/main" id="{A682A9F7-2D0B-4989-B52C-B2183150E83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99200" y="2119313"/>
            <a:ext cx="5175250" cy="344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9871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6446BA4-4E82-44D1-8A9C-04CC675F9ABF}"/>
              </a:ext>
            </a:extLst>
          </p:cNvPr>
          <p:cNvSpPr txBox="1"/>
          <p:nvPr/>
        </p:nvSpPr>
        <p:spPr>
          <a:xfrm>
            <a:off x="3873872" y="752475"/>
            <a:ext cx="8024441" cy="646331"/>
          </a:xfrm>
          <a:prstGeom prst="rect">
            <a:avLst/>
          </a:prstGeom>
          <a:noFill/>
        </p:spPr>
        <p:txBody>
          <a:bodyPr wrap="none">
            <a:spAutoFit/>
          </a:bodyPr>
          <a:lstStyle/>
          <a:p>
            <a:pPr algn="r">
              <a:defRPr/>
            </a:pPr>
            <a:r>
              <a:rPr lang="en-GB" altLang="it-IT" sz="3600" dirty="0">
                <a:latin typeface="Arial Rounded MT Bold" panose="020F0704030504030204" pitchFamily="34" charset="0"/>
              </a:rPr>
              <a:t>Unidad 1</a:t>
            </a:r>
            <a:r>
              <a:rPr lang="it-IT" altLang="it-IT" sz="3600" dirty="0">
                <a:latin typeface="Arial Rounded MT Bold" panose="020F0704030504030204" pitchFamily="34" charset="0"/>
              </a:rPr>
              <a:t>: Emprendimiento Cultural</a:t>
            </a:r>
            <a:endParaRPr lang="en-US" sz="4000" b="1" dirty="0">
              <a:solidFill>
                <a:schemeClr val="tx2"/>
              </a:solidFill>
              <a:latin typeface="+mj-lt"/>
            </a:endParaRPr>
          </a:p>
        </p:txBody>
      </p:sp>
      <p:pic>
        <p:nvPicPr>
          <p:cNvPr id="5" name="Picture 33">
            <a:extLst>
              <a:ext uri="{FF2B5EF4-FFF2-40B4-BE49-F238E27FC236}">
                <a16:creationId xmlns:a16="http://schemas.microsoft.com/office/drawing/2014/main" id="{025BA73B-E8CA-4B80-8CF9-436A779F97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688" y="6243638"/>
            <a:ext cx="2303462"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a:extLst>
              <a:ext uri="{FF2B5EF4-FFF2-40B4-BE49-F238E27FC236}">
                <a16:creationId xmlns:a16="http://schemas.microsoft.com/office/drawing/2014/main" id="{90F65235-DC26-4745-9B45-D887A86C0B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5100" y="6289675"/>
            <a:ext cx="9193213"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magine 33">
            <a:extLst>
              <a:ext uri="{FF2B5EF4-FFF2-40B4-BE49-F238E27FC236}">
                <a16:creationId xmlns:a16="http://schemas.microsoft.com/office/drawing/2014/main" id="{90D28A35-A512-4015-BD94-3C9A91B457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688" y="555625"/>
            <a:ext cx="390207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The Benefits of Social Entrepreneurship Training for Nonprofits -  Philanthropy University">
            <a:extLst>
              <a:ext uri="{FF2B5EF4-FFF2-40B4-BE49-F238E27FC236}">
                <a16:creationId xmlns:a16="http://schemas.microsoft.com/office/drawing/2014/main" id="{74C30E27-4AF8-489C-97D4-C2B201FE18B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45413" y="1970088"/>
            <a:ext cx="3871912" cy="258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uadroTexto 11">
            <a:extLst>
              <a:ext uri="{FF2B5EF4-FFF2-40B4-BE49-F238E27FC236}">
                <a16:creationId xmlns:a16="http://schemas.microsoft.com/office/drawing/2014/main" id="{A9C75FEE-6D29-4C6C-AC6F-C9087AB94E54}"/>
              </a:ext>
            </a:extLst>
          </p:cNvPr>
          <p:cNvSpPr txBox="1"/>
          <p:nvPr/>
        </p:nvSpPr>
        <p:spPr>
          <a:xfrm>
            <a:off x="964900" y="1873707"/>
            <a:ext cx="6685063" cy="2893100"/>
          </a:xfrm>
          <a:prstGeom prst="rect">
            <a:avLst/>
          </a:prstGeom>
          <a:noFill/>
        </p:spPr>
        <p:txBody>
          <a:bodyPr wrap="square">
            <a:spAutoFit/>
          </a:bodyPr>
          <a:lstStyle/>
          <a:p>
            <a:pPr algn="just"/>
            <a:r>
              <a:rPr lang="es-ES" sz="2600" dirty="0"/>
              <a:t>El objetivo de sus empresas comerciales es abordar problemas sociales, cambiando los sistemas de creencias y actitudes.</a:t>
            </a:r>
          </a:p>
          <a:p>
            <a:pPr algn="just"/>
            <a:endParaRPr lang="es-ES" sz="2600" dirty="0"/>
          </a:p>
          <a:p>
            <a:pPr algn="just"/>
            <a:r>
              <a:rPr lang="es-ES" sz="2600" dirty="0"/>
              <a:t>El emprendimiento cultural se ha categorizado como un subconjunto del emprendimiento social.</a:t>
            </a:r>
          </a:p>
        </p:txBody>
      </p:sp>
      <p:sp>
        <p:nvSpPr>
          <p:cNvPr id="14" name="CuadroTexto 13">
            <a:extLst>
              <a:ext uri="{FF2B5EF4-FFF2-40B4-BE49-F238E27FC236}">
                <a16:creationId xmlns:a16="http://schemas.microsoft.com/office/drawing/2014/main" id="{743CC7D0-899A-4F06-B9DF-9B4A8AFFFC99}"/>
              </a:ext>
            </a:extLst>
          </p:cNvPr>
          <p:cNvSpPr txBox="1"/>
          <p:nvPr/>
        </p:nvSpPr>
        <p:spPr>
          <a:xfrm>
            <a:off x="964900" y="4782086"/>
            <a:ext cx="10449017" cy="1292662"/>
          </a:xfrm>
          <a:prstGeom prst="rect">
            <a:avLst/>
          </a:prstGeom>
          <a:noFill/>
        </p:spPr>
        <p:txBody>
          <a:bodyPr wrap="square">
            <a:spAutoFit/>
          </a:bodyPr>
          <a:lstStyle/>
          <a:p>
            <a:pPr algn="just"/>
            <a:r>
              <a:rPr lang="es-ES" sz="2600" dirty="0"/>
              <a:t>Los emprendedores sociales crean negocios para abordar un problema social, por ejemplo, la privatización de agua dulce, la desigualdad económica estructural y la transformación urbana.</a:t>
            </a:r>
          </a:p>
        </p:txBody>
      </p:sp>
    </p:spTree>
    <p:extLst>
      <p:ext uri="{BB962C8B-B14F-4D97-AF65-F5344CB8AC3E}">
        <p14:creationId xmlns:p14="http://schemas.microsoft.com/office/powerpoint/2010/main" val="3708401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DB3A784-A3F5-4FC1-95D3-E32426075B93}"/>
              </a:ext>
            </a:extLst>
          </p:cNvPr>
          <p:cNvSpPr txBox="1"/>
          <p:nvPr/>
        </p:nvSpPr>
        <p:spPr>
          <a:xfrm>
            <a:off x="3873872" y="752475"/>
            <a:ext cx="8024441" cy="646331"/>
          </a:xfrm>
          <a:prstGeom prst="rect">
            <a:avLst/>
          </a:prstGeom>
          <a:noFill/>
        </p:spPr>
        <p:txBody>
          <a:bodyPr wrap="none">
            <a:spAutoFit/>
          </a:bodyPr>
          <a:lstStyle/>
          <a:p>
            <a:pPr algn="r">
              <a:defRPr/>
            </a:pPr>
            <a:r>
              <a:rPr lang="en-GB" altLang="it-IT" sz="3600" dirty="0">
                <a:latin typeface="Arial Rounded MT Bold" panose="020F0704030504030204" pitchFamily="34" charset="0"/>
              </a:rPr>
              <a:t>Unidad 1</a:t>
            </a:r>
            <a:r>
              <a:rPr lang="it-IT" altLang="it-IT" sz="3600" dirty="0">
                <a:latin typeface="Arial Rounded MT Bold" panose="020F0704030504030204" pitchFamily="34" charset="0"/>
              </a:rPr>
              <a:t>: Emprendimiento Cultural</a:t>
            </a:r>
            <a:endParaRPr lang="en-US" sz="4000" b="1" dirty="0">
              <a:solidFill>
                <a:schemeClr val="tx2"/>
              </a:solidFill>
              <a:latin typeface="+mj-lt"/>
            </a:endParaRPr>
          </a:p>
        </p:txBody>
      </p:sp>
      <p:pic>
        <p:nvPicPr>
          <p:cNvPr id="5" name="Picture 33">
            <a:extLst>
              <a:ext uri="{FF2B5EF4-FFF2-40B4-BE49-F238E27FC236}">
                <a16:creationId xmlns:a16="http://schemas.microsoft.com/office/drawing/2014/main" id="{BE347245-D1E7-461C-8730-ED9A9160F6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688" y="6243638"/>
            <a:ext cx="2303462"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a:extLst>
              <a:ext uri="{FF2B5EF4-FFF2-40B4-BE49-F238E27FC236}">
                <a16:creationId xmlns:a16="http://schemas.microsoft.com/office/drawing/2014/main" id="{6238318A-5F8D-469A-A61E-644AB724CB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5100" y="6289675"/>
            <a:ext cx="9193213"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magine 33">
            <a:extLst>
              <a:ext uri="{FF2B5EF4-FFF2-40B4-BE49-F238E27FC236}">
                <a16:creationId xmlns:a16="http://schemas.microsoft.com/office/drawing/2014/main" id="{463C521B-D823-4B4F-B2D2-A4693082740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687" y="451683"/>
            <a:ext cx="390207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2" descr="Why Europeana means opportunity for cultural entrepreneurs">
            <a:extLst>
              <a:ext uri="{FF2B5EF4-FFF2-40B4-BE49-F238E27FC236}">
                <a16:creationId xmlns:a16="http://schemas.microsoft.com/office/drawing/2014/main" id="{4497FB0A-2591-4CD7-9D8F-4F6FF4CFC19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9950" y="2100263"/>
            <a:ext cx="5087938" cy="381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uadroTexto 10">
            <a:extLst>
              <a:ext uri="{FF2B5EF4-FFF2-40B4-BE49-F238E27FC236}">
                <a16:creationId xmlns:a16="http://schemas.microsoft.com/office/drawing/2014/main" id="{C0C4A318-05AA-4960-BC04-61C3F584B0D8}"/>
              </a:ext>
            </a:extLst>
          </p:cNvPr>
          <p:cNvSpPr txBox="1"/>
          <p:nvPr/>
        </p:nvSpPr>
        <p:spPr>
          <a:xfrm>
            <a:off x="6096000" y="1670883"/>
            <a:ext cx="5533748" cy="4247317"/>
          </a:xfrm>
          <a:prstGeom prst="rect">
            <a:avLst/>
          </a:prstGeom>
          <a:noFill/>
        </p:spPr>
        <p:txBody>
          <a:bodyPr wrap="square">
            <a:spAutoFit/>
          </a:bodyPr>
          <a:lstStyle/>
          <a:p>
            <a:pPr algn="just"/>
            <a:r>
              <a:rPr lang="es-ES" sz="3000" dirty="0"/>
              <a:t>El emprendimiento cultural puede definirse como la actividad específica de establecer un negocio cultural e introducir en el mercado productos y servicios culturales y creativos que engloban un valor cultural, pero que también tienen el potencial de generar ingresos financieros. </a:t>
            </a:r>
          </a:p>
        </p:txBody>
      </p:sp>
    </p:spTree>
    <p:extLst>
      <p:ext uri="{BB962C8B-B14F-4D97-AF65-F5344CB8AC3E}">
        <p14:creationId xmlns:p14="http://schemas.microsoft.com/office/powerpoint/2010/main" val="452202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24141EF-4193-4C89-B41D-C855E8F88452}"/>
              </a:ext>
            </a:extLst>
          </p:cNvPr>
          <p:cNvSpPr txBox="1"/>
          <p:nvPr/>
        </p:nvSpPr>
        <p:spPr>
          <a:xfrm>
            <a:off x="3873809" y="752475"/>
            <a:ext cx="8024504" cy="1261884"/>
          </a:xfrm>
          <a:prstGeom prst="rect">
            <a:avLst/>
          </a:prstGeom>
          <a:noFill/>
        </p:spPr>
        <p:txBody>
          <a:bodyPr wrap="none">
            <a:spAutoFit/>
          </a:bodyPr>
          <a:lstStyle/>
          <a:p>
            <a:pPr algn="r">
              <a:defRPr/>
            </a:pPr>
            <a:r>
              <a:rPr lang="en-GB" altLang="it-IT" sz="3500" dirty="0">
                <a:latin typeface="Arial Rounded MT Bold" panose="020F0704030504030204" pitchFamily="34" charset="0"/>
              </a:rPr>
              <a:t>Unidad 1</a:t>
            </a:r>
            <a:r>
              <a:rPr lang="it-IT" altLang="it-IT" sz="3500" dirty="0">
                <a:latin typeface="Arial Rounded MT Bold" panose="020F0704030504030204" pitchFamily="34" charset="0"/>
              </a:rPr>
              <a:t>: Emprendimiento Cultural</a:t>
            </a:r>
            <a:endParaRPr lang="en-US" sz="3500" b="1" dirty="0">
              <a:solidFill>
                <a:schemeClr val="tx2"/>
              </a:solidFill>
            </a:endParaRPr>
          </a:p>
          <a:p>
            <a:pPr algn="r">
              <a:defRPr/>
            </a:pPr>
            <a:endParaRPr lang="en-US" sz="4000" b="1" dirty="0">
              <a:solidFill>
                <a:schemeClr val="tx2"/>
              </a:solidFill>
              <a:latin typeface="+mj-lt"/>
            </a:endParaRPr>
          </a:p>
        </p:txBody>
      </p:sp>
      <p:pic>
        <p:nvPicPr>
          <p:cNvPr id="5" name="Picture 33">
            <a:extLst>
              <a:ext uri="{FF2B5EF4-FFF2-40B4-BE49-F238E27FC236}">
                <a16:creationId xmlns:a16="http://schemas.microsoft.com/office/drawing/2014/main" id="{5053F111-88DF-477D-BDC8-C4B6F53B66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688" y="6243638"/>
            <a:ext cx="2303462"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a:extLst>
              <a:ext uri="{FF2B5EF4-FFF2-40B4-BE49-F238E27FC236}">
                <a16:creationId xmlns:a16="http://schemas.microsoft.com/office/drawing/2014/main" id="{69C364AE-6F9E-432F-A753-46C3F953A4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5100" y="6289675"/>
            <a:ext cx="9193213"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magine 33">
            <a:extLst>
              <a:ext uri="{FF2B5EF4-FFF2-40B4-BE49-F238E27FC236}">
                <a16:creationId xmlns:a16="http://schemas.microsoft.com/office/drawing/2014/main" id="{C89F2D20-B037-4C55-86E8-DC98904AF8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688" y="555625"/>
            <a:ext cx="390207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ttangolo 1">
            <a:extLst>
              <a:ext uri="{FF2B5EF4-FFF2-40B4-BE49-F238E27FC236}">
                <a16:creationId xmlns:a16="http://schemas.microsoft.com/office/drawing/2014/main" id="{13E32CC6-4E45-45FB-BC39-823E972C13FC}"/>
              </a:ext>
            </a:extLst>
          </p:cNvPr>
          <p:cNvSpPr>
            <a:spLocks noChangeArrowheads="1"/>
          </p:cNvSpPr>
          <p:nvPr/>
        </p:nvSpPr>
        <p:spPr bwMode="auto">
          <a:xfrm>
            <a:off x="995363" y="1863725"/>
            <a:ext cx="10364787" cy="2000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aleway Light" pitchFamily="34" charset="0"/>
              </a:defRPr>
            </a:lvl1pPr>
            <a:lvl2pPr marL="742950" indent="-285750">
              <a:defRPr>
                <a:solidFill>
                  <a:schemeClr val="tx1"/>
                </a:solidFill>
                <a:latin typeface="Raleway Light" pitchFamily="34" charset="0"/>
              </a:defRPr>
            </a:lvl2pPr>
            <a:lvl3pPr marL="1143000" indent="-228600">
              <a:defRPr>
                <a:solidFill>
                  <a:schemeClr val="tx1"/>
                </a:solidFill>
                <a:latin typeface="Raleway Light" pitchFamily="34" charset="0"/>
              </a:defRPr>
            </a:lvl3pPr>
            <a:lvl4pPr marL="1600200" indent="-228600">
              <a:defRPr>
                <a:solidFill>
                  <a:schemeClr val="tx1"/>
                </a:solidFill>
                <a:latin typeface="Raleway Light" pitchFamily="34" charset="0"/>
              </a:defRPr>
            </a:lvl4pPr>
            <a:lvl5pPr marL="2057400" indent="-228600">
              <a:defRPr>
                <a:solidFill>
                  <a:schemeClr val="tx1"/>
                </a:solidFill>
                <a:latin typeface="Raleway Light" pitchFamily="34" charset="0"/>
              </a:defRPr>
            </a:lvl5pPr>
            <a:lvl6pPr marL="2514600" indent="-228600" eaLnBrk="0" fontAlgn="base" hangingPunct="0">
              <a:spcBef>
                <a:spcPct val="0"/>
              </a:spcBef>
              <a:spcAft>
                <a:spcPct val="0"/>
              </a:spcAft>
              <a:defRPr>
                <a:solidFill>
                  <a:schemeClr val="tx1"/>
                </a:solidFill>
                <a:latin typeface="Raleway Light" pitchFamily="34" charset="0"/>
              </a:defRPr>
            </a:lvl6pPr>
            <a:lvl7pPr marL="2971800" indent="-228600" eaLnBrk="0" fontAlgn="base" hangingPunct="0">
              <a:spcBef>
                <a:spcPct val="0"/>
              </a:spcBef>
              <a:spcAft>
                <a:spcPct val="0"/>
              </a:spcAft>
              <a:defRPr>
                <a:solidFill>
                  <a:schemeClr val="tx1"/>
                </a:solidFill>
                <a:latin typeface="Raleway Light" pitchFamily="34" charset="0"/>
              </a:defRPr>
            </a:lvl7pPr>
            <a:lvl8pPr marL="3429000" indent="-228600" eaLnBrk="0" fontAlgn="base" hangingPunct="0">
              <a:spcBef>
                <a:spcPct val="0"/>
              </a:spcBef>
              <a:spcAft>
                <a:spcPct val="0"/>
              </a:spcAft>
              <a:defRPr>
                <a:solidFill>
                  <a:schemeClr val="tx1"/>
                </a:solidFill>
                <a:latin typeface="Raleway Light" pitchFamily="34" charset="0"/>
              </a:defRPr>
            </a:lvl8pPr>
            <a:lvl9pPr marL="3886200" indent="-228600" eaLnBrk="0" fontAlgn="base" hangingPunct="0">
              <a:spcBef>
                <a:spcPct val="0"/>
              </a:spcBef>
              <a:spcAft>
                <a:spcPct val="0"/>
              </a:spcAft>
              <a:defRPr>
                <a:solidFill>
                  <a:schemeClr val="tx1"/>
                </a:solidFill>
                <a:latin typeface="Raleway Light" pitchFamily="34" charset="0"/>
              </a:defRPr>
            </a:lvl9pPr>
          </a:lstStyle>
          <a:p>
            <a:pPr algn="just"/>
            <a:r>
              <a:rPr lang="es-ES" altLang="it-IT" sz="2400" dirty="0"/>
              <a:t>Los emprendedores culturales comparten el mismo objetivo de aprovechar sus negocios para mejorar la sociedad. Sin embargo, en lugar de desarrollar productos físicos y servicios que promuevan el cambio social, crean y comparten productos culturales que presentan nuevas formas de entender los problemas sociales</a:t>
            </a:r>
            <a:r>
              <a:rPr lang="en-US" altLang="it-IT" sz="2800" dirty="0"/>
              <a:t>.</a:t>
            </a:r>
          </a:p>
        </p:txBody>
      </p:sp>
      <p:pic>
        <p:nvPicPr>
          <p:cNvPr id="10" name="Picture 14" descr="Munchausen by Proxy">
            <a:extLst>
              <a:ext uri="{FF2B5EF4-FFF2-40B4-BE49-F238E27FC236}">
                <a16:creationId xmlns:a16="http://schemas.microsoft.com/office/drawing/2014/main" id="{1C7F65F8-1F4F-4B18-AFDF-9BC02ABF218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6213" y="4260850"/>
            <a:ext cx="1890712" cy="187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uadroTexto 11">
            <a:extLst>
              <a:ext uri="{FF2B5EF4-FFF2-40B4-BE49-F238E27FC236}">
                <a16:creationId xmlns:a16="http://schemas.microsoft.com/office/drawing/2014/main" id="{6B1510B1-08D4-4B42-A036-DE4A206E6E00}"/>
              </a:ext>
            </a:extLst>
          </p:cNvPr>
          <p:cNvSpPr txBox="1"/>
          <p:nvPr/>
        </p:nvSpPr>
        <p:spPr>
          <a:xfrm>
            <a:off x="3700940" y="4067582"/>
            <a:ext cx="7659210" cy="1815882"/>
          </a:xfrm>
          <a:prstGeom prst="rect">
            <a:avLst/>
          </a:prstGeom>
          <a:noFill/>
        </p:spPr>
        <p:txBody>
          <a:bodyPr wrap="square">
            <a:spAutoFit/>
          </a:bodyPr>
          <a:lstStyle/>
          <a:p>
            <a:pPr algn="just"/>
            <a:r>
              <a:rPr lang="es-ES" sz="2800" dirty="0"/>
              <a:t>En otras palabras, los emprendedores culturales son visionarios empresariales que quieren transformar el mundo para mejor con prácticas comerciales creativas y expansibles.</a:t>
            </a:r>
          </a:p>
        </p:txBody>
      </p:sp>
    </p:spTree>
    <p:extLst>
      <p:ext uri="{BB962C8B-B14F-4D97-AF65-F5344CB8AC3E}">
        <p14:creationId xmlns:p14="http://schemas.microsoft.com/office/powerpoint/2010/main" val="1864253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6F06DD7-A881-4E6C-A340-177E2543C583}"/>
              </a:ext>
            </a:extLst>
          </p:cNvPr>
          <p:cNvSpPr txBox="1"/>
          <p:nvPr/>
        </p:nvSpPr>
        <p:spPr>
          <a:xfrm>
            <a:off x="3624994" y="555625"/>
            <a:ext cx="7315447" cy="1815882"/>
          </a:xfrm>
          <a:prstGeom prst="rect">
            <a:avLst/>
          </a:prstGeom>
          <a:noFill/>
        </p:spPr>
        <p:txBody>
          <a:bodyPr wrap="square">
            <a:spAutoFit/>
          </a:bodyPr>
          <a:lstStyle/>
          <a:p>
            <a:pPr algn="r">
              <a:defRPr/>
            </a:pPr>
            <a:r>
              <a:rPr lang="en-GB" altLang="it-IT" sz="3600" dirty="0">
                <a:latin typeface="Arial Rounded MT Bold" panose="020F0704030504030204" pitchFamily="34" charset="0"/>
              </a:rPr>
              <a:t>          Unidad 2</a:t>
            </a:r>
            <a:r>
              <a:rPr lang="it-IT" altLang="it-IT" sz="3600" dirty="0">
                <a:latin typeface="Arial Rounded MT Bold" panose="020F0704030504030204" pitchFamily="34" charset="0"/>
              </a:rPr>
              <a:t>: </a:t>
            </a:r>
            <a:r>
              <a:rPr lang="it-IT" sz="3600" dirty="0">
                <a:latin typeface="Arial Rounded MT Bold" panose="020F0704030504030204" pitchFamily="34" charset="0"/>
              </a:rPr>
              <a:t>Emprendimiento cultural en la UE</a:t>
            </a:r>
            <a:endParaRPr lang="es-ES" dirty="0">
              <a:latin typeface="Arial Rounded MT Bold" panose="020F0704030504030204" pitchFamily="34" charset="0"/>
            </a:endParaRPr>
          </a:p>
          <a:p>
            <a:pPr algn="r">
              <a:defRPr/>
            </a:pPr>
            <a:endParaRPr lang="en-US" sz="4000" b="1" dirty="0">
              <a:solidFill>
                <a:schemeClr val="tx2"/>
              </a:solidFill>
              <a:latin typeface="+mj-lt"/>
            </a:endParaRPr>
          </a:p>
        </p:txBody>
      </p:sp>
      <p:pic>
        <p:nvPicPr>
          <p:cNvPr id="5" name="Picture 33">
            <a:extLst>
              <a:ext uri="{FF2B5EF4-FFF2-40B4-BE49-F238E27FC236}">
                <a16:creationId xmlns:a16="http://schemas.microsoft.com/office/drawing/2014/main" id="{5CAC356B-BE17-4407-8EE7-BA8AD2E740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688" y="6243638"/>
            <a:ext cx="2303462"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a:extLst>
              <a:ext uri="{FF2B5EF4-FFF2-40B4-BE49-F238E27FC236}">
                <a16:creationId xmlns:a16="http://schemas.microsoft.com/office/drawing/2014/main" id="{F0012B4F-A4A1-4CE9-A79F-9C1ECE6E9F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5100" y="6289675"/>
            <a:ext cx="9193213"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magine 33">
            <a:extLst>
              <a:ext uri="{FF2B5EF4-FFF2-40B4-BE49-F238E27FC236}">
                <a16:creationId xmlns:a16="http://schemas.microsoft.com/office/drawing/2014/main" id="{E44B3033-4A5D-46D4-9CB7-F2BDE5C042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688" y="555625"/>
            <a:ext cx="390207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Creative Europe - Eeemerging">
            <a:extLst>
              <a:ext uri="{FF2B5EF4-FFF2-40B4-BE49-F238E27FC236}">
                <a16:creationId xmlns:a16="http://schemas.microsoft.com/office/drawing/2014/main" id="{48D8D7E8-5EF8-4A17-897A-DCA24EC2CCD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5338" y="2247900"/>
            <a:ext cx="2447925"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uadroTexto 11">
            <a:extLst>
              <a:ext uri="{FF2B5EF4-FFF2-40B4-BE49-F238E27FC236}">
                <a16:creationId xmlns:a16="http://schemas.microsoft.com/office/drawing/2014/main" id="{A5AB5634-4137-4E7E-98E5-06530D7F2DF7}"/>
              </a:ext>
            </a:extLst>
          </p:cNvPr>
          <p:cNvSpPr txBox="1"/>
          <p:nvPr/>
        </p:nvSpPr>
        <p:spPr>
          <a:xfrm>
            <a:off x="3503173" y="2008507"/>
            <a:ext cx="7437268" cy="1754326"/>
          </a:xfrm>
          <a:prstGeom prst="rect">
            <a:avLst/>
          </a:prstGeom>
          <a:noFill/>
        </p:spPr>
        <p:txBody>
          <a:bodyPr wrap="square">
            <a:spAutoFit/>
          </a:bodyPr>
          <a:lstStyle/>
          <a:p>
            <a:pPr algn="just"/>
            <a:r>
              <a:rPr lang="es-ES" sz="2700" dirty="0"/>
              <a:t>El valor intrínseco de la cultura está ampliamente reconocido. Más allá de este valor, el sector cultural es un importante conductor de crecimiento económico, desarrollo laboral e inclusión social.</a:t>
            </a:r>
          </a:p>
        </p:txBody>
      </p:sp>
      <p:sp>
        <p:nvSpPr>
          <p:cNvPr id="14" name="CuadroTexto 13">
            <a:extLst>
              <a:ext uri="{FF2B5EF4-FFF2-40B4-BE49-F238E27FC236}">
                <a16:creationId xmlns:a16="http://schemas.microsoft.com/office/drawing/2014/main" id="{58CC9470-28B2-47FB-BF05-ED0A98D2F07D}"/>
              </a:ext>
            </a:extLst>
          </p:cNvPr>
          <p:cNvSpPr txBox="1"/>
          <p:nvPr/>
        </p:nvSpPr>
        <p:spPr>
          <a:xfrm>
            <a:off x="795338" y="3906838"/>
            <a:ext cx="10225002" cy="2246769"/>
          </a:xfrm>
          <a:prstGeom prst="rect">
            <a:avLst/>
          </a:prstGeom>
          <a:noFill/>
        </p:spPr>
        <p:txBody>
          <a:bodyPr wrap="square">
            <a:spAutoFit/>
          </a:bodyPr>
          <a:lstStyle/>
          <a:p>
            <a:pPr algn="just"/>
            <a:r>
              <a:rPr lang="es-ES" sz="2800" dirty="0"/>
              <a:t>En su evaluación de impacto para el programa Europa Creativa de la Unión Europea, la Comisión Europea subraya el poder de transformación económica y social de la cultura: los sectores cultural y creativo representan aproximadamente el 4.5% del PIB de la Unión Europea (2008) y emplean alrededor del 3.8% de su población activa.</a:t>
            </a:r>
          </a:p>
        </p:txBody>
      </p:sp>
    </p:spTree>
    <p:extLst>
      <p:ext uri="{BB962C8B-B14F-4D97-AF65-F5344CB8AC3E}">
        <p14:creationId xmlns:p14="http://schemas.microsoft.com/office/powerpoint/2010/main" val="1599751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EA40436-A322-4552-8213-EDE8D01BD1CA}"/>
              </a:ext>
            </a:extLst>
          </p:cNvPr>
          <p:cNvSpPr txBox="1"/>
          <p:nvPr/>
        </p:nvSpPr>
        <p:spPr>
          <a:xfrm>
            <a:off x="3846513" y="466031"/>
            <a:ext cx="7604125" cy="1446550"/>
          </a:xfrm>
          <a:prstGeom prst="rect">
            <a:avLst/>
          </a:prstGeom>
          <a:noFill/>
        </p:spPr>
        <p:txBody>
          <a:bodyPr>
            <a:spAutoFit/>
          </a:bodyPr>
          <a:lstStyle/>
          <a:p>
            <a:pPr algn="r">
              <a:defRPr/>
            </a:pPr>
            <a:r>
              <a:rPr lang="en-GB" altLang="it-IT" sz="4400" dirty="0">
                <a:latin typeface="Arial Rounded MT Bold" panose="020F0704030504030204" pitchFamily="34" charset="0"/>
              </a:rPr>
              <a:t>Unidad 2</a:t>
            </a:r>
            <a:r>
              <a:rPr lang="it-IT" altLang="it-IT" sz="4400" dirty="0">
                <a:latin typeface="Arial Rounded MT Bold" panose="020F0704030504030204" pitchFamily="34" charset="0"/>
              </a:rPr>
              <a:t>: </a:t>
            </a:r>
            <a:r>
              <a:rPr lang="it-IT" sz="4400" dirty="0">
                <a:latin typeface="Arial Rounded MT Bold" panose="020F0704030504030204" pitchFamily="34" charset="0"/>
              </a:rPr>
              <a:t>Emprendimiento cultural en la UE</a:t>
            </a:r>
            <a:endParaRPr lang="en-US" sz="4000" dirty="0">
              <a:solidFill>
                <a:schemeClr val="tx2"/>
              </a:solidFill>
              <a:latin typeface="+mj-lt"/>
            </a:endParaRPr>
          </a:p>
        </p:txBody>
      </p:sp>
      <p:pic>
        <p:nvPicPr>
          <p:cNvPr id="5" name="Picture 33">
            <a:extLst>
              <a:ext uri="{FF2B5EF4-FFF2-40B4-BE49-F238E27FC236}">
                <a16:creationId xmlns:a16="http://schemas.microsoft.com/office/drawing/2014/main" id="{2AEA7993-D5CB-4D6D-B6FC-80764F2E91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688" y="6243638"/>
            <a:ext cx="2303462"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a:extLst>
              <a:ext uri="{FF2B5EF4-FFF2-40B4-BE49-F238E27FC236}">
                <a16:creationId xmlns:a16="http://schemas.microsoft.com/office/drawing/2014/main" id="{4F7EBAC7-8C51-4D49-9B59-9065DD7A2E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5100" y="6289675"/>
            <a:ext cx="9193213"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magine 33">
            <a:extLst>
              <a:ext uri="{FF2B5EF4-FFF2-40B4-BE49-F238E27FC236}">
                <a16:creationId xmlns:a16="http://schemas.microsoft.com/office/drawing/2014/main" id="{B220E8FC-B0FF-4653-A1FA-0FF106F52A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688" y="555625"/>
            <a:ext cx="390207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ttangolo 1">
            <a:extLst>
              <a:ext uri="{FF2B5EF4-FFF2-40B4-BE49-F238E27FC236}">
                <a16:creationId xmlns:a16="http://schemas.microsoft.com/office/drawing/2014/main" id="{A5EE2EE5-2862-434C-85E1-064569CB4C5F}"/>
              </a:ext>
            </a:extLst>
          </p:cNvPr>
          <p:cNvSpPr>
            <a:spLocks noChangeArrowheads="1"/>
          </p:cNvSpPr>
          <p:nvPr/>
        </p:nvSpPr>
        <p:spPr bwMode="auto">
          <a:xfrm>
            <a:off x="5486400" y="2104043"/>
            <a:ext cx="5964238" cy="4139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aleway Light" pitchFamily="34" charset="0"/>
              </a:defRPr>
            </a:lvl1pPr>
            <a:lvl2pPr marL="742950" indent="-285750">
              <a:defRPr>
                <a:solidFill>
                  <a:schemeClr val="tx1"/>
                </a:solidFill>
                <a:latin typeface="Raleway Light" pitchFamily="34" charset="0"/>
              </a:defRPr>
            </a:lvl2pPr>
            <a:lvl3pPr marL="1143000" indent="-228600">
              <a:defRPr>
                <a:solidFill>
                  <a:schemeClr val="tx1"/>
                </a:solidFill>
                <a:latin typeface="Raleway Light" pitchFamily="34" charset="0"/>
              </a:defRPr>
            </a:lvl3pPr>
            <a:lvl4pPr marL="1600200" indent="-228600">
              <a:defRPr>
                <a:solidFill>
                  <a:schemeClr val="tx1"/>
                </a:solidFill>
                <a:latin typeface="Raleway Light" pitchFamily="34" charset="0"/>
              </a:defRPr>
            </a:lvl4pPr>
            <a:lvl5pPr marL="2057400" indent="-228600">
              <a:defRPr>
                <a:solidFill>
                  <a:schemeClr val="tx1"/>
                </a:solidFill>
                <a:latin typeface="Raleway Light" pitchFamily="34" charset="0"/>
              </a:defRPr>
            </a:lvl5pPr>
            <a:lvl6pPr marL="2514600" indent="-228600" eaLnBrk="0" fontAlgn="base" hangingPunct="0">
              <a:spcBef>
                <a:spcPct val="0"/>
              </a:spcBef>
              <a:spcAft>
                <a:spcPct val="0"/>
              </a:spcAft>
              <a:defRPr>
                <a:solidFill>
                  <a:schemeClr val="tx1"/>
                </a:solidFill>
                <a:latin typeface="Raleway Light" pitchFamily="34" charset="0"/>
              </a:defRPr>
            </a:lvl6pPr>
            <a:lvl7pPr marL="2971800" indent="-228600" eaLnBrk="0" fontAlgn="base" hangingPunct="0">
              <a:spcBef>
                <a:spcPct val="0"/>
              </a:spcBef>
              <a:spcAft>
                <a:spcPct val="0"/>
              </a:spcAft>
              <a:defRPr>
                <a:solidFill>
                  <a:schemeClr val="tx1"/>
                </a:solidFill>
                <a:latin typeface="Raleway Light" pitchFamily="34" charset="0"/>
              </a:defRPr>
            </a:lvl7pPr>
            <a:lvl8pPr marL="3429000" indent="-228600" eaLnBrk="0" fontAlgn="base" hangingPunct="0">
              <a:spcBef>
                <a:spcPct val="0"/>
              </a:spcBef>
              <a:spcAft>
                <a:spcPct val="0"/>
              </a:spcAft>
              <a:defRPr>
                <a:solidFill>
                  <a:schemeClr val="tx1"/>
                </a:solidFill>
                <a:latin typeface="Raleway Light" pitchFamily="34" charset="0"/>
              </a:defRPr>
            </a:lvl8pPr>
            <a:lvl9pPr marL="3886200" indent="-228600" eaLnBrk="0" fontAlgn="base" hangingPunct="0">
              <a:spcBef>
                <a:spcPct val="0"/>
              </a:spcBef>
              <a:spcAft>
                <a:spcPct val="0"/>
              </a:spcAft>
              <a:defRPr>
                <a:solidFill>
                  <a:schemeClr val="tx1"/>
                </a:solidFill>
                <a:latin typeface="Raleway Light" pitchFamily="34" charset="0"/>
              </a:defRPr>
            </a:lvl9pPr>
          </a:lstStyle>
          <a:p>
            <a:pPr algn="just"/>
            <a:r>
              <a:rPr lang="es-ES" sz="2000" dirty="0">
                <a:effectLst/>
                <a:latin typeface="Raleway Light"/>
                <a:ea typeface="Calibri" panose="020F0502020204030204" pitchFamily="34" charset="0"/>
                <a:cs typeface="Arial" panose="020B0604020202020204" pitchFamily="34" charset="0"/>
              </a:rPr>
              <a:t>En el marco financiero plurianual 2014-2020 de la UE, se incrementó la financiación del programa Europa Creativa de la UE en vista del papel de este sector en la promoción de un crecimiento inteligente, sostenible e integrador. En mayo de 2014, el Consejo de la UE adoptó conclusiones sobre el patrimonio cultural, haciendo hincapié en que el patrimonio cultural requiere de un enfoque holístico por parte de la UE, mientras enfatizaba el papel del sector para un crecimiento inteligente, sostenible e inclusivo en el marco de la estrategia de Europa para 2020.</a:t>
            </a:r>
            <a:endParaRPr lang="es-ES" sz="2000" dirty="0">
              <a:effectLst/>
              <a:latin typeface="Raleway Light"/>
              <a:ea typeface="Calibri" panose="020F0502020204030204" pitchFamily="34" charset="0"/>
              <a:cs typeface="Times New Roman" panose="02020603050405020304" pitchFamily="18" charset="0"/>
            </a:endParaRPr>
          </a:p>
          <a:p>
            <a:pPr algn="just"/>
            <a:endParaRPr lang="en-US" altLang="it-IT" sz="2300" dirty="0"/>
          </a:p>
        </p:txBody>
      </p:sp>
      <p:pic>
        <p:nvPicPr>
          <p:cNvPr id="9" name="Picture 8" descr="Creative Europe: participating countries | Creative Europe">
            <a:extLst>
              <a:ext uri="{FF2B5EF4-FFF2-40B4-BE49-F238E27FC236}">
                <a16:creationId xmlns:a16="http://schemas.microsoft.com/office/drawing/2014/main" id="{66D2BD8C-8B8E-4063-AA31-EDB3D186F10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7063" y="2216150"/>
            <a:ext cx="4640262" cy="345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7728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A39B704-41A3-492C-8A33-0A81D2973498}"/>
              </a:ext>
            </a:extLst>
          </p:cNvPr>
          <p:cNvSpPr txBox="1"/>
          <p:nvPr/>
        </p:nvSpPr>
        <p:spPr>
          <a:xfrm>
            <a:off x="4294188" y="752475"/>
            <a:ext cx="7604125" cy="1200329"/>
          </a:xfrm>
          <a:prstGeom prst="rect">
            <a:avLst/>
          </a:prstGeom>
          <a:noFill/>
        </p:spPr>
        <p:txBody>
          <a:bodyPr>
            <a:spAutoFit/>
          </a:bodyPr>
          <a:lstStyle/>
          <a:p>
            <a:pPr algn="r">
              <a:defRPr/>
            </a:pPr>
            <a:r>
              <a:rPr lang="en-GB" altLang="it-IT" sz="3600" dirty="0">
                <a:latin typeface="Arial Rounded MT Bold" panose="020F0704030504030204" pitchFamily="34" charset="0"/>
              </a:rPr>
              <a:t>Unidad 3</a:t>
            </a:r>
            <a:r>
              <a:rPr lang="it-IT" altLang="it-IT" sz="3600" dirty="0">
                <a:latin typeface="Arial Rounded MT Bold" panose="020F0704030504030204" pitchFamily="34" charset="0"/>
              </a:rPr>
              <a:t>:</a:t>
            </a:r>
            <a:r>
              <a:rPr lang="es-ES" altLang="it-IT" sz="3600" dirty="0">
                <a:latin typeface="Arial Rounded MT Bold" panose="020F0704030504030204" pitchFamily="34" charset="0"/>
              </a:rPr>
              <a:t>	Emprendimiento en el Patrimonio Cultural (EPC)</a:t>
            </a:r>
            <a:r>
              <a:rPr lang="it-IT" altLang="it-IT" sz="3600" dirty="0">
                <a:latin typeface="Arial Rounded MT Bold" panose="020F0704030504030204" pitchFamily="34" charset="0"/>
              </a:rPr>
              <a:t> </a:t>
            </a:r>
            <a:endParaRPr lang="en-US" sz="4000" b="1" dirty="0">
              <a:solidFill>
                <a:schemeClr val="tx2"/>
              </a:solidFill>
              <a:latin typeface="+mj-lt"/>
            </a:endParaRPr>
          </a:p>
        </p:txBody>
      </p:sp>
      <p:pic>
        <p:nvPicPr>
          <p:cNvPr id="5" name="Picture 33">
            <a:extLst>
              <a:ext uri="{FF2B5EF4-FFF2-40B4-BE49-F238E27FC236}">
                <a16:creationId xmlns:a16="http://schemas.microsoft.com/office/drawing/2014/main" id="{AC72981B-907C-4F66-9885-AADA7ACDBE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688" y="6243638"/>
            <a:ext cx="2303462"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a:extLst>
              <a:ext uri="{FF2B5EF4-FFF2-40B4-BE49-F238E27FC236}">
                <a16:creationId xmlns:a16="http://schemas.microsoft.com/office/drawing/2014/main" id="{B5F9DB0B-6CE4-4920-9215-240FB91E81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5100" y="6289675"/>
            <a:ext cx="9193213"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magine 33">
            <a:extLst>
              <a:ext uri="{FF2B5EF4-FFF2-40B4-BE49-F238E27FC236}">
                <a16:creationId xmlns:a16="http://schemas.microsoft.com/office/drawing/2014/main" id="{046891B5-6853-4952-A058-5E51CE156C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688" y="555625"/>
            <a:ext cx="390207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uadroTexto 9">
            <a:extLst>
              <a:ext uri="{FF2B5EF4-FFF2-40B4-BE49-F238E27FC236}">
                <a16:creationId xmlns:a16="http://schemas.microsoft.com/office/drawing/2014/main" id="{64E5D414-D37D-408B-9262-840A99FCCC4E}"/>
              </a:ext>
            </a:extLst>
          </p:cNvPr>
          <p:cNvSpPr txBox="1"/>
          <p:nvPr/>
        </p:nvSpPr>
        <p:spPr>
          <a:xfrm>
            <a:off x="1029810" y="2692555"/>
            <a:ext cx="10182687" cy="3046988"/>
          </a:xfrm>
          <a:prstGeom prst="rect">
            <a:avLst/>
          </a:prstGeom>
          <a:noFill/>
        </p:spPr>
        <p:txBody>
          <a:bodyPr wrap="square">
            <a:spAutoFit/>
          </a:bodyPr>
          <a:lstStyle/>
          <a:p>
            <a:pPr algn="just"/>
            <a:r>
              <a:rPr lang="es-ES" sz="3200" dirty="0"/>
              <a:t>El Emprendimiento en el Patrimonio Cultural representa un importante componente del emprendimiento cultural, convirtiéndose en un factor importante, que contribuye al PIB de los países, al desarrollo del mercado de mano de obra y a la exportación e importación de bienes y servicios (WIPO, 2003).</a:t>
            </a:r>
          </a:p>
        </p:txBody>
      </p:sp>
    </p:spTree>
    <p:extLst>
      <p:ext uri="{BB962C8B-B14F-4D97-AF65-F5344CB8AC3E}">
        <p14:creationId xmlns:p14="http://schemas.microsoft.com/office/powerpoint/2010/main" val="2141103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TotalTime>
  <Words>1416</Words>
  <Application>Microsoft Office PowerPoint</Application>
  <PresentationFormat>Panorámica</PresentationFormat>
  <Paragraphs>63</Paragraphs>
  <Slides>19</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19</vt:i4>
      </vt:variant>
    </vt:vector>
  </HeadingPairs>
  <TitlesOfParts>
    <vt:vector size="25" baseType="lpstr">
      <vt:lpstr>Arial</vt:lpstr>
      <vt:lpstr>Arial Rounded MT Bold</vt:lpstr>
      <vt:lpstr>Calibri</vt:lpstr>
      <vt:lpstr>Calibri Light</vt:lpstr>
      <vt:lpstr>Raleway Light</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Dulce Rodriguez Ortiz</dc:creator>
  <cp:lastModifiedBy>Support</cp:lastModifiedBy>
  <cp:revision>14</cp:revision>
  <dcterms:created xsi:type="dcterms:W3CDTF">2020-10-27T16:48:22Z</dcterms:created>
  <dcterms:modified xsi:type="dcterms:W3CDTF">2021-01-27T16:48:55Z</dcterms:modified>
</cp:coreProperties>
</file>